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27" r:id="rId3"/>
    <p:sldId id="312" r:id="rId4"/>
    <p:sldId id="314" r:id="rId5"/>
    <p:sldId id="328" r:id="rId6"/>
    <p:sldId id="316" r:id="rId7"/>
    <p:sldId id="318" r:id="rId8"/>
    <p:sldId id="317" r:id="rId9"/>
    <p:sldId id="299" r:id="rId10"/>
    <p:sldId id="319" r:id="rId11"/>
    <p:sldId id="300" r:id="rId12"/>
    <p:sldId id="323" r:id="rId13"/>
    <p:sldId id="260" r:id="rId14"/>
    <p:sldId id="302" r:id="rId15"/>
    <p:sldId id="321" r:id="rId16"/>
    <p:sldId id="309" r:id="rId17"/>
    <p:sldId id="320" r:id="rId18"/>
    <p:sldId id="262" r:id="rId19"/>
    <p:sldId id="322" r:id="rId20"/>
    <p:sldId id="272" r:id="rId21"/>
    <p:sldId id="273" r:id="rId22"/>
    <p:sldId id="274" r:id="rId23"/>
    <p:sldId id="303" r:id="rId24"/>
    <p:sldId id="277" r:id="rId25"/>
    <p:sldId id="276" r:id="rId26"/>
    <p:sldId id="278" r:id="rId27"/>
    <p:sldId id="304" r:id="rId28"/>
    <p:sldId id="279" r:id="rId29"/>
    <p:sldId id="280" r:id="rId30"/>
    <p:sldId id="281" r:id="rId31"/>
    <p:sldId id="282" r:id="rId32"/>
    <p:sldId id="284" r:id="rId33"/>
    <p:sldId id="305" r:id="rId34"/>
    <p:sldId id="285" r:id="rId35"/>
    <p:sldId id="286" r:id="rId36"/>
    <p:sldId id="287" r:id="rId37"/>
    <p:sldId id="288" r:id="rId38"/>
    <p:sldId id="289" r:id="rId39"/>
    <p:sldId id="310" r:id="rId40"/>
    <p:sldId id="324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deschamps" initials="ad" lastIdx="8" clrIdx="0">
    <p:extLst>
      <p:ext uri="{19B8F6BF-5375-455C-9EA6-DF929625EA0E}">
        <p15:presenceInfo xmlns:p15="http://schemas.microsoft.com/office/powerpoint/2012/main" userId="29108d73b4981f04" providerId="Windows Live"/>
      </p:ext>
    </p:extLst>
  </p:cmAuthor>
  <p:cmAuthor id="2" name="Simon Crompton" initials="SC" lastIdx="1" clrIdx="1">
    <p:extLst>
      <p:ext uri="{19B8F6BF-5375-455C-9EA6-DF929625EA0E}">
        <p15:presenceInfo xmlns:p15="http://schemas.microsoft.com/office/powerpoint/2012/main" userId="bc91a5c6fdef5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71D"/>
    <a:srgbClr val="76859C"/>
    <a:srgbClr val="FCDBA1"/>
    <a:srgbClr val="F5C874"/>
    <a:srgbClr val="E1A51A"/>
    <a:srgbClr val="A48BB4"/>
    <a:srgbClr val="38A7E0"/>
    <a:srgbClr val="FAA435"/>
    <a:srgbClr val="AC74D5"/>
    <a:srgbClr val="8F6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0" autoAdjust="0"/>
    <p:restoredTop sz="75792" autoAdjust="0"/>
  </p:normalViewPr>
  <p:slideViewPr>
    <p:cSldViewPr snapToGrid="0">
      <p:cViewPr>
        <p:scale>
          <a:sx n="90" d="100"/>
          <a:sy n="90" d="100"/>
        </p:scale>
        <p:origin x="488" y="7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r>
              <a:rPr lang="nl-BE"/>
              <a:t>Number of treatments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Roboto" panose="02000000000000000000" pitchFamily="2" charset="0"/>
        </a:defRPr>
      </a:pPr>
      <a:endParaRPr lang="en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1BCC5-DA61-B64A-A85F-3C250C3717DA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2793-E073-7A4C-BFE8-8257B50E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Küsitlus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hõlmas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küsimusi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demograafiliste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andmete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kindlakstegemiseks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mitmesuguste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küsimuste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esitamiseks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tervise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igapäevaste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tegevuste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elukvaliteedi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kohta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kasutades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kolme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terviseuuringutes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tavaliselt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kasutatavat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valideeritud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mõõdet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EQ-5D-5L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EORTC-QLQ-C30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EPIC-26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Valim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väga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suur</a:t>
            </a:r>
            <a:r>
              <a:rPr lang="en-GB" b="0" i="0" u="none" strike="noStrike" dirty="0">
                <a:effectLst/>
                <a:latin typeface="Söhne"/>
              </a:rPr>
              <a:t>, mis </a:t>
            </a:r>
            <a:r>
              <a:rPr lang="en-GB" b="0" i="0" u="none" strike="noStrike" dirty="0" err="1">
                <a:effectLst/>
                <a:latin typeface="Söhne"/>
              </a:rPr>
              <a:t>teeb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tulemused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autoriteetseks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Vastukaja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ulatuslik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hõlmates</a:t>
            </a:r>
            <a:r>
              <a:rPr lang="en-GB" b="0" i="0" u="none" strike="noStrike" dirty="0">
                <a:effectLst/>
                <a:latin typeface="Söhne"/>
              </a:rPr>
              <a:t> 32 </a:t>
            </a:r>
            <a:r>
              <a:rPr lang="en-GB" b="0" i="0" u="none" strike="noStrike" dirty="0" err="1">
                <a:effectLst/>
                <a:latin typeface="Söhne"/>
              </a:rPr>
              <a:t>riiki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peamiselt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Euroopast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kuid</a:t>
            </a:r>
            <a:r>
              <a:rPr lang="en-GB" b="0" i="0" u="none" strike="noStrike" dirty="0">
                <a:effectLst/>
                <a:latin typeface="Söhne"/>
              </a:rPr>
              <a:t> ka </a:t>
            </a:r>
            <a:r>
              <a:rPr lang="en-GB" b="0" i="0" u="none" strike="noStrike" dirty="0" err="1">
                <a:effectLst/>
                <a:latin typeface="Söhne"/>
              </a:rPr>
              <a:t>Põhja-Ameerikast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Austraaliast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Keskmine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vanus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diagnoosimise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hetkel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</a:t>
            </a:r>
            <a:r>
              <a:rPr lang="en-GB" b="0" i="0" u="none" strike="noStrike" dirty="0">
                <a:effectLst/>
                <a:latin typeface="Söhne"/>
              </a:rPr>
              <a:t> 64 </a:t>
            </a:r>
            <a:r>
              <a:rPr lang="en-GB" b="0" i="0" u="none" strike="noStrike" dirty="0" err="1">
                <a:effectLst/>
                <a:latin typeface="Söhne"/>
              </a:rPr>
              <a:t>aastat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üldiselt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mehed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täitsid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küsimustikku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viis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aastat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pärast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saamist</a:t>
            </a:r>
            <a:r>
              <a:rPr lang="en-GB" b="0" i="0" u="none" strike="noStrike" dirty="0">
                <a:effectLst/>
                <a:latin typeface="Söhne"/>
              </a:rPr>
              <a:t>. </a:t>
            </a:r>
            <a:r>
              <a:rPr lang="en-GB" b="0" i="0" u="none" strike="noStrike" dirty="0" err="1">
                <a:effectLst/>
                <a:latin typeface="Söhne"/>
              </a:rPr>
              <a:t>Mõne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mehe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jaoks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toimunud</a:t>
            </a:r>
            <a:r>
              <a:rPr lang="en-GB" b="0" i="0" u="none" strike="noStrike" dirty="0">
                <a:effectLst/>
                <a:latin typeface="Söhne"/>
              </a:rPr>
              <a:t> 10 </a:t>
            </a:r>
            <a:r>
              <a:rPr lang="en-GB" b="0" i="0" u="none" strike="noStrike" dirty="0" err="1">
                <a:effectLst/>
                <a:latin typeface="Söhne"/>
              </a:rPr>
              <a:t>aastat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tagasi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teistel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</a:t>
            </a:r>
            <a:r>
              <a:rPr lang="en-GB" b="0" i="0" u="none" strike="noStrike" dirty="0">
                <a:effectLst/>
                <a:latin typeface="Söhne"/>
              </a:rPr>
              <a:t> see </a:t>
            </a:r>
            <a:r>
              <a:rPr lang="en-GB" b="0" i="0" u="none" strike="noStrike" dirty="0" err="1">
                <a:effectLst/>
                <a:latin typeface="Söhne"/>
              </a:rPr>
              <a:t>alles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hiljuti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lõppenud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endParaRPr lang="en-GB" b="0" i="0" u="none" strike="noStrike" dirty="0">
              <a:effectLst/>
              <a:latin typeface="Söhne"/>
            </a:endParaRPr>
          </a:p>
          <a:p>
            <a:pPr algn="l"/>
            <a:r>
              <a:rPr lang="en-GB" b="1" i="0" u="none" strike="noStrike" dirty="0" err="1">
                <a:effectLst/>
                <a:latin typeface="Söhne"/>
              </a:rPr>
              <a:t>Nagu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graafikust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näha</a:t>
            </a:r>
            <a:r>
              <a:rPr lang="en-GB" b="1" i="0" u="none" strike="noStrike" dirty="0">
                <a:effectLst/>
                <a:latin typeface="Söhne"/>
              </a:rPr>
              <a:t>, </a:t>
            </a:r>
            <a:r>
              <a:rPr lang="en-GB" b="1" i="0" u="none" strike="noStrike" dirty="0" err="1">
                <a:effectLst/>
                <a:latin typeface="Söhne"/>
              </a:rPr>
              <a:t>vanuse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jaotus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esmasdiagnoosi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hetkel</a:t>
            </a:r>
            <a:r>
              <a:rPr lang="en-GB" b="1" i="0" u="none" strike="noStrike" dirty="0">
                <a:effectLst/>
                <a:latin typeface="Söhne"/>
              </a:rPr>
              <a:t> - </a:t>
            </a:r>
            <a:r>
              <a:rPr lang="en-GB" b="1" i="0" u="none" strike="noStrike" dirty="0" err="1">
                <a:effectLst/>
                <a:latin typeface="Söhne"/>
              </a:rPr>
              <a:t>üle</a:t>
            </a:r>
            <a:r>
              <a:rPr lang="en-GB" b="1" i="0" u="none" strike="noStrike" dirty="0">
                <a:effectLst/>
                <a:latin typeface="Söhne"/>
              </a:rPr>
              <a:t> 50% </a:t>
            </a:r>
            <a:r>
              <a:rPr lang="en-GB" b="1" i="0" u="none" strike="noStrike" dirty="0" err="1">
                <a:effectLst/>
                <a:latin typeface="Söhne"/>
              </a:rPr>
              <a:t>vastanutest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diagnoositud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enne</a:t>
            </a:r>
            <a:r>
              <a:rPr lang="en-GB" b="1" i="0" u="none" strike="noStrike" dirty="0">
                <a:effectLst/>
                <a:latin typeface="Söhne"/>
              </a:rPr>
              <a:t> 65. </a:t>
            </a:r>
            <a:r>
              <a:rPr lang="en-GB" b="1" i="0" u="none" strike="noStrike" dirty="0" err="1">
                <a:effectLst/>
                <a:latin typeface="Söhne"/>
              </a:rPr>
              <a:t>eluaastat</a:t>
            </a:r>
            <a:r>
              <a:rPr lang="en-GB" b="1" i="0" u="none" strike="noStrike" dirty="0">
                <a:effectLst/>
                <a:latin typeface="Söhne"/>
              </a:rPr>
              <a:t>. See </a:t>
            </a:r>
            <a:r>
              <a:rPr lang="en-GB" b="1" i="0" u="none" strike="noStrike" dirty="0" err="1">
                <a:effectLst/>
                <a:latin typeface="Söhne"/>
              </a:rPr>
              <a:t>kummutab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arusaama</a:t>
            </a:r>
            <a:r>
              <a:rPr lang="en-GB" b="1" i="0" u="none" strike="noStrike" dirty="0">
                <a:effectLst/>
                <a:latin typeface="Söhne"/>
              </a:rPr>
              <a:t>, et </a:t>
            </a:r>
            <a:r>
              <a:rPr lang="en-GB" b="1" i="0" u="none" strike="noStrike" dirty="0" err="1">
                <a:effectLst/>
                <a:latin typeface="Söhne"/>
              </a:rPr>
              <a:t>eesnäärmevähk</a:t>
            </a:r>
            <a:r>
              <a:rPr lang="en-GB" b="1" i="0" u="none" strike="noStrike" dirty="0">
                <a:effectLst/>
                <a:latin typeface="Söhne"/>
              </a:rPr>
              <a:t> on </a:t>
            </a:r>
            <a:r>
              <a:rPr lang="en-GB" b="1" i="0" u="none" strike="noStrike" dirty="0" err="1">
                <a:effectLst/>
                <a:latin typeface="Söhne"/>
              </a:rPr>
              <a:t>vanade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meeste</a:t>
            </a:r>
            <a:r>
              <a:rPr lang="en-GB" b="1" i="0" u="none" strike="noStrike" dirty="0">
                <a:effectLst/>
                <a:latin typeface="Söhne"/>
              </a:rPr>
              <a:t> </a:t>
            </a:r>
            <a:r>
              <a:rPr lang="en-GB" b="1" i="0" u="none" strike="noStrike" dirty="0" err="1">
                <a:effectLst/>
                <a:latin typeface="Söhne"/>
              </a:rPr>
              <a:t>haigus</a:t>
            </a:r>
            <a:r>
              <a:rPr lang="en-GB" b="1" i="0" u="none" strike="noStrike" dirty="0">
                <a:effectLst/>
                <a:latin typeface="Söhne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Enamik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vastanutest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elas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koos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partneriga</a:t>
            </a:r>
            <a:r>
              <a:rPr lang="en-GB" b="0" i="0" u="none" strike="noStrike" dirty="0">
                <a:effectLst/>
                <a:latin typeface="Söhne"/>
              </a:rPr>
              <a:t>, mis on </a:t>
            </a:r>
            <a:r>
              <a:rPr lang="en-GB" b="0" i="0" u="none" strike="noStrike" dirty="0" err="1">
                <a:effectLst/>
                <a:latin typeface="Söhne"/>
              </a:rPr>
              <a:t>oluline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arvestades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võimalikke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mõjusid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seksuaalfunktsioonile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Vastajate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profiilis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kerge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kaldumine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kõrgema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haridustaseme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suunas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3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Enamus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patsientidest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saanud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ainult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ühe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raviviisi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küsitluse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täitmise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hetkeks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>
                <a:effectLst/>
                <a:latin typeface="Söhne"/>
              </a:rPr>
              <a:t>57% </a:t>
            </a:r>
            <a:r>
              <a:rPr lang="en-GB" b="0" i="0" u="none" strike="noStrike" dirty="0" err="1">
                <a:effectLst/>
                <a:latin typeface="Söhne"/>
              </a:rPr>
              <a:t>vastajatest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läbinud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radikaalse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eemaldamise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seega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mõjutavad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üldised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tulemused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selle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konkreetse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ravimeetodi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elukvaliteeti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Nende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analüüs</a:t>
            </a:r>
            <a:r>
              <a:rPr lang="en-GB" b="0" i="0" u="none" strike="noStrike" dirty="0">
                <a:effectLst/>
                <a:latin typeface="Söhne"/>
              </a:rPr>
              <a:t> EUPROMS 1.0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EUPROMS 2.0 </a:t>
            </a:r>
            <a:r>
              <a:rPr lang="en-GB" b="0" i="0" u="none" strike="noStrike" dirty="0" err="1">
                <a:effectLst/>
                <a:latin typeface="Söhne"/>
              </a:rPr>
              <a:t>andmetest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andis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kokkuvõtlikud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tulemused</a:t>
            </a:r>
            <a:r>
              <a:rPr lang="en-GB" b="0" i="0" u="none" strike="noStrike" dirty="0">
                <a:effectLst/>
                <a:latin typeface="Söhne"/>
              </a:rPr>
              <a:t>, mis on </a:t>
            </a:r>
            <a:r>
              <a:rPr lang="en-GB" b="0" i="0" u="none" strike="noStrike" dirty="0" err="1">
                <a:effectLst/>
                <a:latin typeface="Söhne"/>
              </a:rPr>
              <a:t>siin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esitatud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Mõned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siin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esitatud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tulemused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põhinevad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otsete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küsitluse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vastustel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statistilist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olulisust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ei</a:t>
            </a:r>
            <a:r>
              <a:rPr lang="en-GB" b="0" i="0" u="none" strike="noStrike" dirty="0">
                <a:effectLst/>
                <a:latin typeface="Söhne"/>
              </a:rPr>
              <a:t> ole </a:t>
            </a:r>
            <a:r>
              <a:rPr lang="en-GB" b="0" i="0" u="none" strike="noStrike" dirty="0" err="1">
                <a:effectLst/>
                <a:latin typeface="Söhne"/>
              </a:rPr>
              <a:t>arvutatud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kuvatud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Kõik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tulemused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aitavad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pakkuda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olulist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teavet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kliiniliste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otsuste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tegemiseks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muutes</a:t>
            </a:r>
            <a:r>
              <a:rPr lang="en-GB" b="0" i="0" u="none" strike="noStrike" dirty="0">
                <a:effectLst/>
                <a:latin typeface="Söhne"/>
              </a:rPr>
              <a:t> need </a:t>
            </a:r>
            <a:r>
              <a:rPr lang="en-GB" b="0" i="0" u="none" strike="noStrike" dirty="0" err="1">
                <a:effectLst/>
                <a:latin typeface="Söhne"/>
              </a:rPr>
              <a:t>kliiniliselt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asjakohasteks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8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See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graafik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näitab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kõiki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vastajaid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hindamas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oma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elukvaliteeti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ühest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seitsmeni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ning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protsenti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igas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kategoorias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Märkate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vastajate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üldine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elukvaliteet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üldiselt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hea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Siiski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nagu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näeme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järgmisel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slaidil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mõned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eluaspektid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teistest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paremad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5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shows quality of life scores, so the lower the score the worse the quality of life. </a:t>
            </a:r>
          </a:p>
          <a:p>
            <a:r>
              <a:rPr lang="en-US" dirty="0"/>
              <a:t>These find that lack of sexual function, and to a lesser extent incontinence, affect men’s quality of life much more than other treatment after-effects.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0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those general findings, now let’s look at some specific aspects of quality of life after prostate cancer treatment.</a:t>
            </a:r>
          </a:p>
          <a:p>
            <a:r>
              <a:rPr lang="en-US" dirty="0"/>
              <a:t>First, the discomfort, tiredness and insomnia men experience after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Saate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sellest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slaidist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näha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ebamugavustunne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suureneb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erinevaid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ravietappe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läbides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jõutakse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keemiaravi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juurde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kaugelearenenud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haigusstaadiumites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teatatakse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rohkem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kolmekordselt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suuremast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valust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ebamugavustundest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võrreldes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varajase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staadiumi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ravidega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7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Rohkem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kolmandik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saanud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keemiaravi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ütleb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tundnud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möödunud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nädalal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väsimust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Võrreldes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teiste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ravimeetoditega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väsimustase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madalam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kiiritusravi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tundub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olevat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seotud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rohkem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väsimusega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operatsioon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0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Uuring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näitas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unetuse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nähtus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tundub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mehi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mõjutavat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palju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pärast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kiiritusravi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koos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ADT-ga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ning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samuti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pärast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keemiaravi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Väsimus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kahekordistub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liigub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edasi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näiteks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eemaldamisest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kuni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keemiaravini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5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2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Uuring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näitas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42%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eesnäärmevähi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ravitud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tunnevad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mingil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määral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ärevust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depressiooni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1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Prostata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vähi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retsidiiv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näib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avaldavat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suurt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mõju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vaimsele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tervisele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Siin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näha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enam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pool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vastanutest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kellel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retsidiiv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hindas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selle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mõju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nende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vaimsele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tervisele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rohkem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-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teisisõnu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see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avaldas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märkimisväärset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mõju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7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Siin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näha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vaimse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tervise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probleemid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näivad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süvenevat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mida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arenenum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vähk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huvitav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märkida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aktiivne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jälgimine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seotud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kõrgema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depressiooni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ärevuse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tasemega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mõned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ravimeetodid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nagu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radikaalne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eemaldamine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kiiritusravi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See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olla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seotud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regulaarsete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testidega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kaasneva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pikaajalise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murega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asjaoluga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raviotsuseid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ikkagi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minna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Üks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Europa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Uomo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liikme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Taani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eesnäärmevähiga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patsientide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organisatsiooni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PROPA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läbi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viidud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küsitlus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näitas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37%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tunneb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tõsist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mõõdukat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muret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effectLst/>
                <a:latin typeface="Söhne"/>
              </a:rPr>
              <a:t>See slaid </a:t>
            </a:r>
            <a:r>
              <a:rPr lang="en-GB" b="0" i="0" u="none" strike="noStrike" dirty="0" err="1">
                <a:effectLst/>
                <a:latin typeface="Söhne"/>
              </a:rPr>
              <a:t>näitab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jällegi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elukvaliteedi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skoori</a:t>
            </a:r>
            <a:r>
              <a:rPr lang="en-GB" b="0" i="0" u="none" strike="noStrike" dirty="0">
                <a:effectLst/>
                <a:latin typeface="Söhne"/>
              </a:rPr>
              <a:t>: </a:t>
            </a:r>
            <a:r>
              <a:rPr lang="en-GB" b="0" i="0" u="none" strike="noStrike" dirty="0" err="1">
                <a:effectLst/>
                <a:latin typeface="Söhne"/>
              </a:rPr>
              <a:t>mida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suurem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skoor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seda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parem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elukvaliteet</a:t>
            </a:r>
            <a:r>
              <a:rPr lang="en-GB" b="0" i="0" u="none" strike="noStrike" dirty="0">
                <a:effectLst/>
                <a:latin typeface="Söhne"/>
              </a:rPr>
              <a:t>. See </a:t>
            </a:r>
            <a:r>
              <a:rPr lang="en-GB" b="0" i="0" u="none" strike="noStrike" dirty="0" err="1">
                <a:effectLst/>
                <a:latin typeface="Söhne"/>
              </a:rPr>
              <a:t>näitab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elukvaliteeti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seoses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seksuaalfunktsiooniga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pärast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erinevaid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ravimeetodeid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Elukvaliteedi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skoorid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kõigi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ravimeetodite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jaoks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ilmselgelt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madalamad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võrreldes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aktiivse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jälgimisega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Miks</a:t>
            </a:r>
            <a:r>
              <a:rPr lang="en-GB" b="0" i="0" u="none" strike="noStrike" dirty="0">
                <a:effectLst/>
                <a:latin typeface="Söhne"/>
              </a:rPr>
              <a:t> pole </a:t>
            </a:r>
            <a:r>
              <a:rPr lang="en-GB" b="0" i="0" u="none" strike="noStrike" dirty="0" err="1">
                <a:effectLst/>
                <a:latin typeface="Söhne"/>
              </a:rPr>
              <a:t>aktiivse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jälgimise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skoor</a:t>
            </a:r>
            <a:r>
              <a:rPr lang="en-GB" b="0" i="0" u="none" strike="noStrike" dirty="0">
                <a:effectLst/>
                <a:latin typeface="Söhne"/>
              </a:rPr>
              <a:t> 100, mis on EPIC </a:t>
            </a:r>
            <a:r>
              <a:rPr lang="en-GB" b="0" i="0" u="none" strike="noStrike" dirty="0" err="1">
                <a:effectLst/>
                <a:latin typeface="Söhne"/>
              </a:rPr>
              <a:t>skoori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skaala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tipp</a:t>
            </a:r>
            <a:r>
              <a:rPr lang="en-GB" b="0" i="0" u="none" strike="noStrike" dirty="0">
                <a:effectLst/>
                <a:latin typeface="Söhne"/>
              </a:rPr>
              <a:t>? </a:t>
            </a:r>
            <a:r>
              <a:rPr lang="en-GB" b="0" i="0" u="none" strike="noStrike" dirty="0" err="1">
                <a:effectLst/>
                <a:latin typeface="Söhne"/>
              </a:rPr>
              <a:t>Selle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põhjuseks</a:t>
            </a:r>
            <a:r>
              <a:rPr lang="en-GB" b="0" i="0" u="none" strike="noStrike" dirty="0">
                <a:effectLst/>
                <a:latin typeface="Söhne"/>
              </a:rPr>
              <a:t> on see, et </a:t>
            </a:r>
            <a:r>
              <a:rPr lang="en-GB" b="0" i="0" u="none" strike="noStrike" dirty="0" err="1">
                <a:effectLst/>
                <a:latin typeface="Söhne"/>
              </a:rPr>
              <a:t>nendes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vanustes</a:t>
            </a:r>
            <a:r>
              <a:rPr lang="en-GB" b="0" i="0" u="none" strike="noStrike" dirty="0">
                <a:effectLst/>
                <a:latin typeface="Söhne"/>
              </a:rPr>
              <a:t> (</a:t>
            </a:r>
            <a:r>
              <a:rPr lang="en-GB" b="0" i="0" u="none" strike="noStrike" dirty="0" err="1">
                <a:effectLst/>
                <a:latin typeface="Söhne"/>
              </a:rPr>
              <a:t>uuringu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keskmine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vanus</a:t>
            </a:r>
            <a:r>
              <a:rPr lang="en-GB" b="0" i="0" u="none" strike="noStrike" dirty="0">
                <a:effectLst/>
                <a:latin typeface="Söhne"/>
              </a:rPr>
              <a:t> on 70 </a:t>
            </a:r>
            <a:r>
              <a:rPr lang="en-GB" b="0" i="0" u="none" strike="noStrike" dirty="0" err="1">
                <a:effectLst/>
                <a:latin typeface="Söhne"/>
              </a:rPr>
              <a:t>aastat</a:t>
            </a:r>
            <a:r>
              <a:rPr lang="en-GB" b="0" i="0" u="none" strike="noStrike" dirty="0">
                <a:effectLst/>
                <a:latin typeface="Söhne"/>
              </a:rPr>
              <a:t>) </a:t>
            </a:r>
            <a:r>
              <a:rPr lang="en-GB" b="0" i="0" u="none" strike="noStrike" dirty="0" err="1">
                <a:effectLst/>
                <a:latin typeface="Söhne"/>
              </a:rPr>
              <a:t>ei</a:t>
            </a:r>
            <a:r>
              <a:rPr lang="en-GB" b="0" i="0" u="none" strike="noStrike" dirty="0">
                <a:effectLst/>
                <a:latin typeface="Söhne"/>
              </a:rPr>
              <a:t> ole </a:t>
            </a:r>
            <a:r>
              <a:rPr lang="en-GB" b="0" i="0" u="none" strike="noStrike" dirty="0" err="1">
                <a:effectLst/>
                <a:latin typeface="Söhne"/>
              </a:rPr>
              <a:t>seksuaalfunktsioon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tavaliselt</a:t>
            </a:r>
            <a:r>
              <a:rPr lang="en-GB" b="0" i="0" u="none" strike="noStrike" dirty="0">
                <a:effectLst/>
                <a:latin typeface="Söhne"/>
              </a:rPr>
              <a:t> 100%.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Võrreldes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neid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näitajaid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üldpopulatsiooniga</a:t>
            </a:r>
            <a:r>
              <a:rPr lang="en-GB" b="0" i="0" u="none" strike="noStrike" dirty="0">
                <a:effectLst/>
                <a:latin typeface="Söhne"/>
              </a:rPr>
              <a:t>, on </a:t>
            </a:r>
            <a:r>
              <a:rPr lang="en-GB" b="0" i="0" u="none" strike="noStrike" dirty="0" err="1">
                <a:effectLst/>
                <a:latin typeface="Söhne"/>
              </a:rPr>
              <a:t>meestel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kellel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ei</a:t>
            </a:r>
            <a:r>
              <a:rPr lang="en-GB" b="0" i="0" u="none" strike="noStrike" dirty="0">
                <a:effectLst/>
                <a:latin typeface="Söhne"/>
              </a:rPr>
              <a:t> ole </a:t>
            </a:r>
            <a:r>
              <a:rPr lang="en-GB" b="0" i="0" u="none" strike="noStrike" dirty="0" err="1">
                <a:effectLst/>
                <a:latin typeface="Söhne"/>
              </a:rPr>
              <a:t>eesnäärmevähki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keskmine</a:t>
            </a:r>
            <a:r>
              <a:rPr lang="en-GB" b="0" i="0" u="none" strike="noStrike" dirty="0">
                <a:effectLst/>
                <a:latin typeface="Söhne"/>
              </a:rPr>
              <a:t> EPIC </a:t>
            </a:r>
            <a:r>
              <a:rPr lang="en-GB" b="0" i="0" u="none" strike="noStrike" dirty="0" err="1">
                <a:effectLst/>
                <a:latin typeface="Söhne"/>
              </a:rPr>
              <a:t>seksuaalfunktsiooni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skoor</a:t>
            </a:r>
            <a:r>
              <a:rPr lang="en-GB" b="0" i="0" u="none" strike="noStrike" dirty="0">
                <a:effectLst/>
                <a:latin typeface="Söhne"/>
              </a:rPr>
              <a:t> 61, mis on </a:t>
            </a:r>
            <a:r>
              <a:rPr lang="en-GB" b="0" i="0" u="none" strike="noStrike" dirty="0" err="1">
                <a:effectLst/>
                <a:latin typeface="Söhne"/>
              </a:rPr>
              <a:t>selgelt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väga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sarnane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siin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näidatud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aktiivse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jälgimise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skoorile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0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suur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probleem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siis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seksuaalfunktsioon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?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Näete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umbes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pooltel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see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suur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mõõdukas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probleem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Oleks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huvitav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saada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partnerite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vaade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samale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küsimusele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6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Umbes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kolmveerand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küsitlusele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vastanud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meestest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hindas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oma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praegust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võimet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seksuaalselt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funktsioneerida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halvaks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väga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halvaks</a:t>
            </a:r>
            <a:r>
              <a:rPr lang="en-GB" b="0" i="0" u="none" strike="noStrike" dirty="0">
                <a:effectLst/>
                <a:latin typeface="Söhne"/>
              </a:rPr>
              <a:t>. See on </a:t>
            </a:r>
            <a:r>
              <a:rPr lang="en-GB" b="0" i="0" u="none" strike="noStrike" dirty="0" err="1">
                <a:effectLst/>
                <a:latin typeface="Söhne"/>
              </a:rPr>
              <a:t>selgelt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osaliselt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vastajate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vanuse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mõjude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peegeldus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Siiski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võrdluseks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huvitav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vaadata</a:t>
            </a:r>
            <a:r>
              <a:rPr lang="en-GB" b="0" i="0" u="none" strike="noStrike" dirty="0">
                <a:effectLst/>
                <a:latin typeface="Söhne"/>
              </a:rPr>
              <a:t> 2017. </a:t>
            </a:r>
            <a:r>
              <a:rPr lang="en-GB" b="0" i="0" u="none" strike="noStrike" dirty="0" err="1">
                <a:effectLst/>
                <a:latin typeface="Söhne"/>
              </a:rPr>
              <a:t>aasta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uuringut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meestest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veidi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vanemad</a:t>
            </a:r>
            <a:r>
              <a:rPr lang="en-GB" b="0" i="0" u="none" strike="noStrike" dirty="0">
                <a:effectLst/>
                <a:latin typeface="Söhne"/>
              </a:rPr>
              <a:t> (</a:t>
            </a:r>
            <a:r>
              <a:rPr lang="en-GB" b="0" i="0" u="none" strike="noStrike" dirty="0" err="1">
                <a:effectLst/>
                <a:latin typeface="Söhne"/>
              </a:rPr>
              <a:t>keskmine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vanus</a:t>
            </a:r>
            <a:r>
              <a:rPr lang="en-GB" b="0" i="0" u="none" strike="noStrike" dirty="0">
                <a:effectLst/>
                <a:latin typeface="Söhne"/>
              </a:rPr>
              <a:t> 74,5 </a:t>
            </a:r>
            <a:r>
              <a:rPr lang="en-GB" b="0" i="0" u="none" strike="noStrike" dirty="0" err="1">
                <a:effectLst/>
                <a:latin typeface="Söhne"/>
              </a:rPr>
              <a:t>aastat</a:t>
            </a:r>
            <a:r>
              <a:rPr lang="en-GB" b="0" i="0" u="none" strike="noStrike" dirty="0">
                <a:effectLst/>
                <a:latin typeface="Söhne"/>
              </a:rPr>
              <a:t>) </a:t>
            </a:r>
            <a:r>
              <a:rPr lang="en-GB" b="0" i="0" u="none" strike="noStrike" dirty="0" err="1">
                <a:effectLst/>
                <a:latin typeface="Söhne"/>
              </a:rPr>
              <a:t>ega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põdenud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eesnäärmevähki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kus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kasutati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samu</a:t>
            </a:r>
            <a:r>
              <a:rPr lang="en-GB" b="0" i="0" u="none" strike="noStrike" dirty="0">
                <a:effectLst/>
                <a:latin typeface="Söhne"/>
              </a:rPr>
              <a:t> EPIC-26 </a:t>
            </a:r>
            <a:r>
              <a:rPr lang="en-GB" b="0" i="0" u="none" strike="noStrike" dirty="0" err="1">
                <a:effectLst/>
                <a:latin typeface="Söhne"/>
              </a:rPr>
              <a:t>mõõtmisi</a:t>
            </a:r>
            <a:r>
              <a:rPr lang="en-GB" b="0" i="0" u="none" strike="noStrike" dirty="0">
                <a:effectLst/>
                <a:latin typeface="Söhne"/>
              </a:rPr>
              <a:t> (</a:t>
            </a:r>
            <a:r>
              <a:rPr lang="en-GB" b="0" i="0" u="none" strike="noStrike" dirty="0" err="1">
                <a:effectLst/>
                <a:latin typeface="Söhne"/>
              </a:rPr>
              <a:t>Venderbos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jt</a:t>
            </a:r>
            <a:r>
              <a:rPr lang="en-GB" b="0" i="0" u="none" strike="noStrike" dirty="0">
                <a:effectLst/>
                <a:latin typeface="Söhne"/>
              </a:rPr>
              <a:t>, PMID: 28168601). </a:t>
            </a:r>
            <a:r>
              <a:rPr lang="en-GB" b="0" i="0" u="none" strike="noStrike" dirty="0" err="1">
                <a:effectLst/>
                <a:latin typeface="Söhne"/>
              </a:rPr>
              <a:t>Selles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uuringus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leiti</a:t>
            </a:r>
            <a:r>
              <a:rPr lang="en-GB" b="0" i="0" u="none" strike="noStrike" dirty="0">
                <a:effectLst/>
                <a:latin typeface="Söhne"/>
              </a:rPr>
              <a:t>, et 50% </a:t>
            </a:r>
            <a:r>
              <a:rPr lang="en-GB" b="0" i="0" u="none" strike="noStrike" dirty="0" err="1">
                <a:effectLst/>
                <a:latin typeface="Söhne"/>
              </a:rPr>
              <a:t>nendest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meestest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hindas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oma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võimet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seksuaalselt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funktsioneerida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halvaks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väga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halvaks</a:t>
            </a:r>
            <a:r>
              <a:rPr lang="en-GB" b="0" i="0" u="none" strike="noStrike" dirty="0">
                <a:effectLst/>
                <a:latin typeface="Söhne"/>
              </a:rPr>
              <a:t>. </a:t>
            </a:r>
            <a:r>
              <a:rPr lang="en-GB" b="0" i="0" u="none" strike="noStrike" dirty="0" err="1">
                <a:effectLst/>
                <a:latin typeface="Söhne"/>
              </a:rPr>
              <a:t>Ilmselgelt</a:t>
            </a:r>
            <a:r>
              <a:rPr lang="en-GB" b="0" i="0" u="none" strike="noStrike" dirty="0">
                <a:effectLst/>
                <a:latin typeface="Söhne"/>
              </a:rPr>
              <a:t> on see </a:t>
            </a:r>
            <a:r>
              <a:rPr lang="en-GB" b="0" i="0" u="none" strike="noStrike" dirty="0" err="1">
                <a:effectLst/>
                <a:latin typeface="Söhne"/>
              </a:rPr>
              <a:t>oluliselt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väiksem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protsent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kui</a:t>
            </a:r>
            <a:r>
              <a:rPr lang="en-GB" b="0" i="0" u="none" strike="noStrike" dirty="0">
                <a:effectLst/>
                <a:latin typeface="Söhne"/>
              </a:rPr>
              <a:t> 76% </a:t>
            </a:r>
            <a:r>
              <a:rPr lang="en-GB" b="0" i="0" u="none" strike="noStrike" dirty="0" err="1">
                <a:effectLst/>
                <a:latin typeface="Söhne"/>
              </a:rPr>
              <a:t>eesnäärmevähiga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meestest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meie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uuringus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Vaadates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kuidas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erinevad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ravimeetodid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mõjutavad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seksuaalfunktsiooni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võite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näha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ülemisest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numbririvist</a:t>
            </a:r>
            <a:r>
              <a:rPr lang="en-GB" b="0" i="0" u="none" strike="noStrike" dirty="0"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effectLst/>
                <a:latin typeface="Söhne"/>
              </a:rPr>
              <a:t>rohkem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kui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pooltel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eemaldamise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operatsiooni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läbinud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meestest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seksuaalfunktsioon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nende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jaoks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suur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mõõdukas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probleem</a:t>
            </a:r>
            <a:r>
              <a:rPr lang="en-GB" b="0" i="0" u="none" strike="noStrike" dirty="0">
                <a:effectLst/>
                <a:latin typeface="Söhne"/>
              </a:rPr>
              <a:t>. See on </a:t>
            </a:r>
            <a:r>
              <a:rPr lang="en-GB" b="0" i="0" u="none" strike="noStrike" dirty="0" err="1">
                <a:effectLst/>
                <a:latin typeface="Söhne"/>
              </a:rPr>
              <a:t>märkimisväärne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osakaal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Allpool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olevad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numbrid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näitavad</a:t>
            </a:r>
            <a:r>
              <a:rPr lang="en-GB" b="0" i="0" u="none" strike="noStrike" dirty="0"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effectLst/>
                <a:latin typeface="Söhne"/>
              </a:rPr>
              <a:t>seksuaalfunktsioon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tundub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pärast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kiiritusravi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olevat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veidi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vähem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märkimisväärne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probleem</a:t>
            </a:r>
            <a:r>
              <a:rPr lang="en-GB" b="0" i="0" u="none" strike="noStrike" dirty="0">
                <a:effectLst/>
                <a:latin typeface="Söhne"/>
              </a:rPr>
              <a:t>: 47,3% </a:t>
            </a:r>
            <a:r>
              <a:rPr lang="en-GB" b="0" i="0" u="none" strike="noStrike" dirty="0" err="1">
                <a:effectLst/>
                <a:latin typeface="Söhne"/>
              </a:rPr>
              <a:t>kiiritusravi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läbinutest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kogesid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olulisi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probleeme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võrreldes</a:t>
            </a:r>
            <a:r>
              <a:rPr lang="en-GB" b="0" i="0" u="none" strike="noStrike" dirty="0">
                <a:effectLst/>
                <a:latin typeface="Söhne"/>
              </a:rPr>
              <a:t> 54,8% -ga </a:t>
            </a:r>
            <a:r>
              <a:rPr lang="en-GB" b="0" i="0" u="none" strike="noStrike" dirty="0" err="1">
                <a:effectLst/>
                <a:latin typeface="Söhne"/>
              </a:rPr>
              <a:t>eesnäärme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eemaldamise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operatsiooni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läbinutest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Kuid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mõlemad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tulemused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näitavad</a:t>
            </a:r>
            <a:r>
              <a:rPr lang="en-GB" b="0" i="0" u="none" strike="noStrike" dirty="0">
                <a:effectLst/>
                <a:latin typeface="Söhne"/>
              </a:rPr>
              <a:t>, et mis </a:t>
            </a:r>
            <a:r>
              <a:rPr lang="en-GB" b="0" i="0" u="none" strike="noStrike" dirty="0" err="1">
                <a:effectLst/>
                <a:latin typeface="Söhne"/>
              </a:rPr>
              <a:t>puutub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seksuaalfunktsiooni</a:t>
            </a:r>
            <a:r>
              <a:rPr lang="en-GB" b="0" i="0" u="none" strike="noStrike" dirty="0">
                <a:effectLst/>
                <a:latin typeface="Söhne"/>
              </a:rPr>
              <a:t>, on need </a:t>
            </a:r>
            <a:r>
              <a:rPr lang="en-GB" b="0" i="0" u="none" strike="noStrike" dirty="0" err="1">
                <a:effectLst/>
                <a:latin typeface="Söhne"/>
              </a:rPr>
              <a:t>kaks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peamist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esmast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eesnäärmevähi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ravimeetodit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olulise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mõjuga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elukvaliteedile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Ainult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kolmandik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küsitlusele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vastanud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proovinud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ravimeid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seadmeid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erektsiooniprobleemide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parandamiseks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Arvestades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seksuaalfunktsiooni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probleemide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levimust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ajal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siin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ilmselgelt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lünk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vajadus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anda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rohkem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nõuandeid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nende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lähenemisviiside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kohta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2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Liikudes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edasi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uriinipidamatuse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teema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juurde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oleme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teinud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täpselt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sama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analüüsi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kui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seksuaalfunktsiooni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puhul</a:t>
            </a:r>
            <a:r>
              <a:rPr lang="en-GB" b="0" i="0" u="none" strike="noStrike" dirty="0">
                <a:effectLst/>
                <a:latin typeface="Söhne"/>
              </a:rPr>
              <a:t>. </a:t>
            </a:r>
            <a:r>
              <a:rPr lang="en-GB" b="0" i="0" u="none" strike="noStrike" dirty="0" err="1">
                <a:effectLst/>
                <a:latin typeface="Söhne"/>
              </a:rPr>
              <a:t>Esmalt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võrdlesime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erinevaid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ravimeetodeid</a:t>
            </a:r>
            <a:r>
              <a:rPr lang="en-GB" b="0" i="0" u="none" strike="noStrike" dirty="0">
                <a:effectLst/>
                <a:latin typeface="Söhne"/>
              </a:rPr>
              <a:t>. </a:t>
            </a:r>
            <a:r>
              <a:rPr lang="en-GB" b="0" i="0" u="none" strike="noStrike" dirty="0" err="1">
                <a:effectLst/>
                <a:latin typeface="Söhne"/>
              </a:rPr>
              <a:t>Näete</a:t>
            </a:r>
            <a:r>
              <a:rPr lang="en-GB" b="0" i="0" u="none" strike="noStrike" dirty="0"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effectLst/>
                <a:latin typeface="Söhne"/>
              </a:rPr>
              <a:t>eesnäärme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eemaldamine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seotud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madalama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elukvaliteediga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kui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kiiritusravi</a:t>
            </a:r>
            <a:r>
              <a:rPr lang="en-GB" b="0" i="0" u="none" strike="noStrike" dirty="0">
                <a:effectLst/>
                <a:latin typeface="Söhne"/>
              </a:rPr>
              <a:t>. </a:t>
            </a:r>
            <a:r>
              <a:rPr lang="en-GB" b="0" i="0" u="none" strike="noStrike" dirty="0" err="1">
                <a:effectLst/>
                <a:latin typeface="Söhne"/>
              </a:rPr>
              <a:t>Teised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ravimeetodid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näitavad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vähem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mõjusid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Võrreldes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neid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näitajaid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üldpopulatsiooniga</a:t>
            </a:r>
            <a:r>
              <a:rPr lang="en-GB" b="0" i="0" u="none" strike="noStrike" dirty="0">
                <a:effectLst/>
                <a:latin typeface="Söhne"/>
              </a:rPr>
              <a:t>, on </a:t>
            </a:r>
            <a:r>
              <a:rPr lang="en-GB" b="0" i="0" u="none" strike="noStrike" dirty="0" err="1">
                <a:effectLst/>
                <a:latin typeface="Söhne"/>
              </a:rPr>
              <a:t>meestel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kellel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ei</a:t>
            </a:r>
            <a:r>
              <a:rPr lang="en-GB" b="0" i="0" u="none" strike="noStrike" dirty="0">
                <a:effectLst/>
                <a:latin typeface="Söhne"/>
              </a:rPr>
              <a:t> ole </a:t>
            </a:r>
            <a:r>
              <a:rPr lang="en-GB" b="0" i="0" u="none" strike="noStrike" dirty="0" err="1">
                <a:effectLst/>
                <a:latin typeface="Söhne"/>
              </a:rPr>
              <a:t>eesnäärmevähki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keskmine</a:t>
            </a:r>
            <a:r>
              <a:rPr lang="en-GB" b="0" i="0" u="none" strike="noStrike" dirty="0">
                <a:effectLst/>
                <a:latin typeface="Söhne"/>
              </a:rPr>
              <a:t> EPIC </a:t>
            </a:r>
            <a:r>
              <a:rPr lang="en-GB" b="0" i="0" u="none" strike="noStrike" dirty="0" err="1">
                <a:effectLst/>
                <a:latin typeface="Söhne"/>
              </a:rPr>
              <a:t>uriinifunktsiooni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skoor</a:t>
            </a:r>
            <a:r>
              <a:rPr lang="en-GB" b="0" i="0" u="none" strike="noStrike" dirty="0">
                <a:effectLst/>
                <a:latin typeface="Söhne"/>
              </a:rPr>
              <a:t> 89.5.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4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Uurides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spetsiifiliselt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uriinikontrolli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teatas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üldiselt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60%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küsitlusele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vastanud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probleemidest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Kirurgiaga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seostatakse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kõige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olulisemaid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probleeme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Kirurgia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arvu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võrdlemine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aktiivse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jälgimisega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viitab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sellele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kirurgia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kahekordistab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inkontinentsuse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määra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Tuleb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märkida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isegi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aktiivse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jälgimise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ajal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siiski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probleeme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tilkumisega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See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vastajate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keskmise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vanuse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peegeldus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effectLst/>
                <a:latin typeface="Söhne"/>
              </a:rPr>
              <a:t>Mis see </a:t>
            </a:r>
            <a:r>
              <a:rPr lang="en-GB" b="0" i="0" u="none" strike="noStrike" dirty="0" err="1">
                <a:effectLst/>
                <a:latin typeface="Söhne"/>
              </a:rPr>
              <a:t>praktilises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mõttes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patsientide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jaoks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tähendab</a:t>
            </a:r>
            <a:r>
              <a:rPr lang="en-GB" b="0" i="0" u="none" strike="noStrike" dirty="0">
                <a:effectLst/>
                <a:latin typeface="Söhne"/>
              </a:rPr>
              <a:t>? </a:t>
            </a:r>
            <a:r>
              <a:rPr lang="en-GB" b="0" i="0" u="none" strike="noStrike" dirty="0" err="1">
                <a:effectLst/>
                <a:latin typeface="Söhne"/>
              </a:rPr>
              <a:t>Küsitlus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küsis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meestelt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mitu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inkontinentsuse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padjandit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päevas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kasutavad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üle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poole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küsitlusele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vastanutest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kasutab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päevas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ühte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rohkem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padjandit</a:t>
            </a:r>
            <a:r>
              <a:rPr lang="en-GB" b="0" i="0" u="none" strike="noStrike" dirty="0">
                <a:effectLst/>
                <a:latin typeface="Söhne"/>
              </a:rPr>
              <a:t>. See </a:t>
            </a:r>
            <a:r>
              <a:rPr lang="en-GB" b="0" i="0" u="none" strike="noStrike" dirty="0" err="1">
                <a:effectLst/>
                <a:latin typeface="Söhne"/>
              </a:rPr>
              <a:t>võib</a:t>
            </a:r>
            <a:r>
              <a:rPr lang="en-GB" b="0" i="0" u="none" strike="noStrike" dirty="0">
                <a:effectLst/>
                <a:latin typeface="Söhne"/>
              </a:rPr>
              <a:t> olla </a:t>
            </a:r>
            <a:r>
              <a:rPr lang="en-GB" b="0" i="0" u="none" strike="noStrike" dirty="0" err="1">
                <a:effectLst/>
                <a:latin typeface="Söhne"/>
              </a:rPr>
              <a:t>tingitud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asjaolust</a:t>
            </a:r>
            <a:r>
              <a:rPr lang="en-GB" b="0" i="0" u="none" strike="noStrike" dirty="0"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effectLst/>
                <a:latin typeface="Söhne"/>
              </a:rPr>
              <a:t>enamus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küsitlusele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vastanutest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läbinud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radikaalse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eemaldamise</a:t>
            </a:r>
            <a:r>
              <a:rPr lang="en-GB" b="0" i="0" u="none" strike="noStrike" dirty="0">
                <a:effectLst/>
                <a:latin typeface="Söhne"/>
              </a:rPr>
              <a:t>. </a:t>
            </a:r>
            <a:r>
              <a:rPr lang="en-GB" b="0" i="0" u="none" strike="noStrike" dirty="0" err="1">
                <a:effectLst/>
                <a:latin typeface="Söhne"/>
              </a:rPr>
              <a:t>Radikaalset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eemaldamist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läbinud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vastanutest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kasutas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poolel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padju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Sellest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aru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saamiseks</a:t>
            </a:r>
            <a:r>
              <a:rPr lang="en-GB" b="0" i="0" u="none" strike="noStrike" dirty="0">
                <a:effectLst/>
                <a:latin typeface="Söhne"/>
              </a:rPr>
              <a:t>, 2017. </a:t>
            </a:r>
            <a:r>
              <a:rPr lang="en-GB" b="0" i="0" u="none" strike="noStrike" dirty="0" err="1">
                <a:effectLst/>
                <a:latin typeface="Söhne"/>
              </a:rPr>
              <a:t>aasta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uuring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meestest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kellel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umbes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sama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vanuseprofiil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eesnäärmevähki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ravitud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leidis</a:t>
            </a:r>
            <a:r>
              <a:rPr lang="en-GB" b="0" i="0" u="none" strike="noStrike" dirty="0"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effectLst/>
                <a:latin typeface="Söhne"/>
              </a:rPr>
              <a:t>umbes</a:t>
            </a:r>
            <a:r>
              <a:rPr lang="en-GB" b="0" i="0" u="none" strike="noStrike" dirty="0">
                <a:effectLst/>
                <a:latin typeface="Söhne"/>
              </a:rPr>
              <a:t> 5% </a:t>
            </a:r>
            <a:r>
              <a:rPr lang="en-GB" b="0" i="0" u="none" strike="noStrike" dirty="0" err="1">
                <a:effectLst/>
                <a:latin typeface="Söhne"/>
              </a:rPr>
              <a:t>kandis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padjandit</a:t>
            </a:r>
            <a:r>
              <a:rPr lang="en-GB" b="0" i="0" u="none" strike="noStrike" dirty="0">
                <a:effectLst/>
                <a:latin typeface="Söhne"/>
              </a:rPr>
              <a:t> (PMID: 28168601). </a:t>
            </a:r>
            <a:r>
              <a:rPr lang="en-GB" b="0" i="0" u="none" strike="noStrike" dirty="0" err="1">
                <a:effectLst/>
                <a:latin typeface="Söhne"/>
              </a:rPr>
              <a:t>Seega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selgelt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tegemist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olulise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mõjuga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Vaadates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suur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mõju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tilkumisel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lekkimisel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eludele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hindab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16%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kõigist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küsitlusele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vastanutest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suureks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mõõdukaks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probleemiks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Kui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analüüsida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arvu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nende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patsientide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kaupa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kes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saanud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eemaldamise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kiiritusravi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siis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näete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tüübi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mõju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probleemile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Vaadates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eemaldamise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patsiente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esimese</a:t>
            </a:r>
            <a:r>
              <a:rPr lang="en-GB" b="0" i="0" u="none" strike="noStrike" dirty="0">
                <a:effectLst/>
                <a:latin typeface="Söhne"/>
              </a:rPr>
              <a:t> rea </a:t>
            </a:r>
            <a:r>
              <a:rPr lang="en-GB" b="0" i="0" u="none" strike="noStrike" dirty="0" err="1">
                <a:effectLst/>
                <a:latin typeface="Söhne"/>
              </a:rPr>
              <a:t>numbrite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puhul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näete</a:t>
            </a:r>
            <a:r>
              <a:rPr lang="en-GB" b="0" i="0" u="none" strike="noStrike" dirty="0">
                <a:effectLst/>
                <a:latin typeface="Söhne"/>
              </a:rPr>
              <a:t>, et 68% </a:t>
            </a:r>
            <a:r>
              <a:rPr lang="en-GB" b="0" i="0" u="none" strike="noStrike" dirty="0" err="1">
                <a:effectLst/>
                <a:latin typeface="Söhne"/>
              </a:rPr>
              <a:t>ütleb</a:t>
            </a:r>
            <a:r>
              <a:rPr lang="en-GB" b="0" i="0" u="none" strike="noStrike" dirty="0"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effectLst/>
                <a:latin typeface="Söhne"/>
              </a:rPr>
              <a:t>tilkumine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lekkimine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probleem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Võrrelge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kiiritusravi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saanud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patsientidega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teisel</a:t>
            </a:r>
            <a:r>
              <a:rPr lang="en-GB" b="0" i="0" u="none" strike="noStrike" dirty="0">
                <a:effectLst/>
                <a:latin typeface="Söhne"/>
              </a:rPr>
              <a:t> real, </a:t>
            </a:r>
            <a:r>
              <a:rPr lang="en-GB" b="0" i="0" u="none" strike="noStrike" dirty="0" err="1">
                <a:effectLst/>
                <a:latin typeface="Söhne"/>
              </a:rPr>
              <a:t>kus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kokku</a:t>
            </a:r>
            <a:r>
              <a:rPr lang="en-GB" b="0" i="0" u="none" strike="noStrike" dirty="0">
                <a:effectLst/>
                <a:latin typeface="Söhne"/>
              </a:rPr>
              <a:t> 47% </a:t>
            </a:r>
            <a:r>
              <a:rPr lang="en-GB" b="0" i="0" u="none" strike="noStrike" dirty="0" err="1">
                <a:effectLst/>
                <a:latin typeface="Söhne"/>
              </a:rPr>
              <a:t>patsientidest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ütleb</a:t>
            </a:r>
            <a:r>
              <a:rPr lang="en-GB" b="0" i="0" u="none" strike="noStrike" dirty="0"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effectLst/>
                <a:latin typeface="Söhne"/>
              </a:rPr>
              <a:t>tilkumine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lekkimine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probleem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3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effectLst/>
                <a:latin typeface="Söhne"/>
              </a:rPr>
              <a:t>Nendest</a:t>
            </a:r>
            <a:r>
              <a:rPr lang="en-GB" b="0" i="0" u="none" strike="noStrike" dirty="0">
                <a:effectLst/>
                <a:latin typeface="Söhne"/>
              </a:rPr>
              <a:t> EUPROMS-</a:t>
            </a:r>
            <a:r>
              <a:rPr lang="en-GB" b="0" i="0" u="none" strike="noStrike" dirty="0" err="1">
                <a:effectLst/>
                <a:latin typeface="Söhne"/>
              </a:rPr>
              <a:t>uuringu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tulemustest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saame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välja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tuua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kolm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peamist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sõnumit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Esimene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sõnum</a:t>
            </a:r>
            <a:r>
              <a:rPr lang="en-GB" b="0" i="0" u="none" strike="noStrike" dirty="0">
                <a:effectLst/>
                <a:latin typeface="Söhne"/>
              </a:rPr>
              <a:t> on see, et </a:t>
            </a:r>
            <a:r>
              <a:rPr lang="en-GB" b="0" i="0" u="none" strike="noStrike" dirty="0" err="1">
                <a:effectLst/>
                <a:latin typeface="Söhne"/>
              </a:rPr>
              <a:t>aktiivset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jälgimist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tuleks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alati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kaaluda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kui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saab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ohutult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rakendada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kuna</a:t>
            </a:r>
            <a:r>
              <a:rPr lang="en-GB" b="0" i="0" u="none" strike="noStrike" dirty="0">
                <a:effectLst/>
                <a:latin typeface="Söhne"/>
              </a:rPr>
              <a:t> see </a:t>
            </a:r>
            <a:r>
              <a:rPr lang="en-GB" b="0" i="0" u="none" strike="noStrike" dirty="0" err="1">
                <a:effectLst/>
                <a:latin typeface="Söhne"/>
              </a:rPr>
              <a:t>kaitseb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üldiselt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kõige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paremini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elukvaliteeti</a:t>
            </a:r>
            <a:r>
              <a:rPr lang="en-GB" b="0" i="0" u="none" strike="noStrike" dirty="0">
                <a:effectLst/>
                <a:latin typeface="Söhne"/>
              </a:rPr>
              <a:t>. </a:t>
            </a:r>
            <a:r>
              <a:rPr lang="en-GB" b="0" i="0" u="none" strike="noStrike" dirty="0" err="1">
                <a:effectLst/>
                <a:latin typeface="Söhne"/>
              </a:rPr>
              <a:t>Kindlasti</a:t>
            </a:r>
            <a:r>
              <a:rPr lang="en-GB" b="0" i="0" u="none" strike="noStrike" dirty="0">
                <a:effectLst/>
                <a:latin typeface="Söhne"/>
              </a:rPr>
              <a:t> on </a:t>
            </a:r>
            <a:r>
              <a:rPr lang="en-GB" b="0" i="0" u="none" strike="noStrike" dirty="0" err="1">
                <a:effectLst/>
                <a:latin typeface="Söhne"/>
              </a:rPr>
              <a:t>inkontinentsuse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ja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seksuaalfunktsiooni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osas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selge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erinevus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võrreldes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teiste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lähenemisviisidega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024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Teine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oluline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sõnum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eesnäärmevähi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varajane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avastamine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äärmiselt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oluline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Mida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arenenum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eesnäärmevähk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diagnoosimisel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halvemad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mõjud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elukvaliteedile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Graafik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siin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näitab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mitme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teguri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kokku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võtmine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-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ebamugavustunne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väsimus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unetus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vaimne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tervis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-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kõiki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neid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kogevad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inimesed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raskemalt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korral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mis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seotud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arenenuma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eesnäärmevähiga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60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kolmas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sõnum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mille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saame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EUPROMS-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uuringu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andmetest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on see,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kõrgkvaliteetne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tugi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hädavajalikud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EUPROMS-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tulemused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näitavad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milliseid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tõsiseid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mõjusid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kaasa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tuua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eesnäärmevähiravi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kogu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ekspertiisi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kogemusi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ajal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pärast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seda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teabe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toetusega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igal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sammul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teekonnal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Iga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eesnäärmevähiga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peaks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ravima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vähikeskuses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multidistsiplinaarne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meeskond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oluline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mõista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kuidas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see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uuring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erineb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varasematest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uuringutest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ning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miks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see on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oluline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Enamus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uuringuid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eesnäärmevähiga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elukvaliteedi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kohta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viiakse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läbi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kliinilises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keskkonnas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Teisisõnu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meestele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esitatakse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küsimusi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arstide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õdede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poolt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täidavad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küsimustikke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olles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haiglas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ravi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kontrollkäigu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ajal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See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veebipõhine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küsitlus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viidi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läbi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meeste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vabal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ajal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kodumugavuses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 See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tähendab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vastajatel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olla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rohkem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aega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oma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vastuste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kaalumiseks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ning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nad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võisid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end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tunda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vabamalt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väljendades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oma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tõelist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  <a:latin typeface="Söhne"/>
              </a:rPr>
              <a:t>enesetunnet</a:t>
            </a:r>
            <a:r>
              <a:rPr lang="en-GB" b="0" i="0" u="none" strike="noStrike" dirty="0">
                <a:solidFill>
                  <a:srgbClr val="0F0F0F"/>
                </a:solidFill>
                <a:effectLst/>
                <a:latin typeface="Söhne"/>
              </a:rPr>
              <a:t>.</a:t>
            </a:r>
            <a:endParaRPr lang="en-GB" b="0" i="0" u="none" strike="noStrike" dirty="0"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effectLst/>
                <a:latin typeface="Söhne"/>
              </a:rPr>
              <a:t>See </a:t>
            </a:r>
            <a:r>
              <a:rPr lang="en-GB" b="0" i="0" u="none" strike="noStrike" dirty="0" err="1">
                <a:effectLst/>
                <a:latin typeface="Söhne"/>
              </a:rPr>
              <a:t>küsitlus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esitab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lõikepildi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elust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Euroopas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eesnäärmevähki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ravitud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meeste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populatsioonist</a:t>
            </a:r>
            <a:r>
              <a:rPr lang="en-GB" b="0" i="0" u="none" strike="noStrike" dirty="0">
                <a:effectLst/>
                <a:latin typeface="Söhne"/>
              </a:rPr>
              <a:t>. </a:t>
            </a:r>
            <a:r>
              <a:rPr lang="en-GB" b="0" i="0" u="none" strike="noStrike" dirty="0" err="1">
                <a:effectLst/>
                <a:latin typeface="Söhne"/>
              </a:rPr>
              <a:t>Küsimus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mida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küsiti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oli</a:t>
            </a:r>
            <a:r>
              <a:rPr lang="en-GB" b="0" i="0" u="none" strike="noStrike" dirty="0">
                <a:effectLst/>
                <a:latin typeface="Söhne"/>
              </a:rPr>
              <a:t>: "Milline on </a:t>
            </a:r>
            <a:r>
              <a:rPr lang="en-GB" b="0" i="0" u="none" strike="noStrike" dirty="0" err="1">
                <a:effectLst/>
                <a:latin typeface="Söhne"/>
              </a:rPr>
              <a:t>teie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elu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sellel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konkreetsel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ajahetkel</a:t>
            </a:r>
            <a:r>
              <a:rPr lang="en-GB" b="0" i="0" u="none" strike="noStrike" dirty="0">
                <a:effectLst/>
                <a:latin typeface="Söhne"/>
              </a:rPr>
              <a:t>?"</a:t>
            </a:r>
          </a:p>
          <a:p>
            <a:pPr algn="l"/>
            <a:r>
              <a:rPr lang="en-GB" b="0" i="0" u="none" strike="noStrike" dirty="0" err="1">
                <a:effectLst/>
                <a:latin typeface="Söhne"/>
              </a:rPr>
              <a:t>Uuring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saanud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uurida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individuaalsete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vastajate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meditsiinilist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seisundit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enne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ravi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seda</a:t>
            </a:r>
            <a:r>
              <a:rPr lang="en-GB" b="0" i="0" u="none" strike="noStrike" dirty="0">
                <a:effectLst/>
                <a:latin typeface="Söhne"/>
              </a:rPr>
              <a:t>, </a:t>
            </a:r>
            <a:r>
              <a:rPr lang="en-GB" b="0" i="0" u="none" strike="noStrike" dirty="0" err="1">
                <a:effectLst/>
                <a:latin typeface="Söhne"/>
              </a:rPr>
              <a:t>kuidas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eesnäärmevähiga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patsiendid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erinevad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üldpopulatsioonist</a:t>
            </a:r>
            <a:r>
              <a:rPr lang="en-GB" b="0" i="0" u="none" strike="noStrike" dirty="0">
                <a:effectLst/>
                <a:latin typeface="Söhne"/>
              </a:rPr>
              <a:t>. See </a:t>
            </a:r>
            <a:r>
              <a:rPr lang="en-GB" b="0" i="0" u="none" strike="noStrike" dirty="0" err="1">
                <a:effectLst/>
                <a:latin typeface="Söhne"/>
              </a:rPr>
              <a:t>oleks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olnud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erinevat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tüüpi</a:t>
            </a:r>
            <a:r>
              <a:rPr lang="en-GB" b="0" i="0" u="none" strike="noStrike" dirty="0">
                <a:effectLst/>
                <a:latin typeface="Söhne"/>
              </a:rPr>
              <a:t> </a:t>
            </a:r>
            <a:r>
              <a:rPr lang="en-GB" b="0" i="0" u="none" strike="noStrike" dirty="0" err="1">
                <a:effectLst/>
                <a:latin typeface="Söhne"/>
              </a:rPr>
              <a:t>uuring</a:t>
            </a:r>
            <a:r>
              <a:rPr lang="en-GB" b="0" i="0" u="none" strike="noStrike" dirty="0">
                <a:effectLst/>
                <a:latin typeface="Söhne"/>
              </a:rPr>
              <a:t>.</a:t>
            </a:r>
          </a:p>
          <a:p>
            <a:pPr algn="l"/>
            <a:endParaRPr lang="en-GB" b="0" i="0" u="none" strike="noStrike" dirty="0"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iding a bicycle&#10;&#10;Description automatically generated with low confidence">
            <a:extLst>
              <a:ext uri="{FF2B5EF4-FFF2-40B4-BE49-F238E27FC236}">
                <a16:creationId xmlns:a16="http://schemas.microsoft.com/office/drawing/2014/main" id="{790E8A79-8719-04C6-FAF6-75D7D5DDD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292"/>
            <a:ext cx="12387135" cy="70110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B147D1-9DBA-C514-9B58-6C9B2F01F2DC}"/>
              </a:ext>
            </a:extLst>
          </p:cNvPr>
          <p:cNvSpPr/>
          <p:nvPr/>
        </p:nvSpPr>
        <p:spPr>
          <a:xfrm>
            <a:off x="7480300" y="2374900"/>
            <a:ext cx="4267200" cy="1683960"/>
          </a:xfrm>
          <a:prstGeom prst="rect">
            <a:avLst/>
          </a:prstGeom>
          <a:solidFill>
            <a:srgbClr val="38A7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E8AA4-3879-0FE4-8862-8CB6676C4C2D}"/>
              </a:ext>
            </a:extLst>
          </p:cNvPr>
          <p:cNvSpPr txBox="1"/>
          <p:nvPr/>
        </p:nvSpPr>
        <p:spPr>
          <a:xfrm>
            <a:off x="7658100" y="2432050"/>
            <a:ext cx="3911600" cy="1569660"/>
          </a:xfrm>
          <a:prstGeom prst="rect">
            <a:avLst/>
          </a:prstGeom>
          <a:solidFill>
            <a:srgbClr val="38A7E0"/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"/>
                <a:cs typeface="Calibri" panose="020F0502020204030204" pitchFamily="34" charset="0"/>
              </a:rPr>
              <a:t>Elukvaliteet</a:t>
            </a:r>
            <a:r>
              <a:rPr lang="en-GB" sz="3200" dirty="0">
                <a:solidFill>
                  <a:schemeClr val="bg1"/>
                </a:solidFill>
                <a:latin typeface="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"/>
                <a:cs typeface="Calibri" panose="020F0502020204030204" pitchFamily="34" charset="0"/>
              </a:rPr>
              <a:t>eesnäärmevähi</a:t>
            </a:r>
            <a:r>
              <a:rPr lang="en-GB" sz="3200" dirty="0">
                <a:solidFill>
                  <a:schemeClr val="bg1"/>
                </a:solidFill>
                <a:latin typeface=""/>
                <a:cs typeface="Calibri" panose="020F0502020204030204" pitchFamily="34" charset="0"/>
              </a:rPr>
              <a:t> </a:t>
            </a:r>
          </a:p>
          <a:p>
            <a:r>
              <a:rPr lang="en-GB" sz="3200" dirty="0" err="1">
                <a:solidFill>
                  <a:schemeClr val="bg1"/>
                </a:solidFill>
                <a:latin typeface=""/>
                <a:cs typeface="Calibri" panose="020F0502020204030204" pitchFamily="34" charset="0"/>
              </a:rPr>
              <a:t>ravi</a:t>
            </a:r>
            <a:r>
              <a:rPr lang="en-GB" sz="3200" dirty="0">
                <a:solidFill>
                  <a:schemeClr val="bg1"/>
                </a:solidFill>
                <a:latin typeface="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"/>
                <a:cs typeface="Calibri" panose="020F0502020204030204" pitchFamily="34" charset="0"/>
              </a:rPr>
              <a:t>järgselt</a:t>
            </a:r>
            <a:endParaRPr lang="en-GB" sz="3200" dirty="0">
              <a:solidFill>
                <a:schemeClr val="bg1"/>
              </a:solidFill>
              <a:latin typeface="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8E26A-8042-7F97-075D-6C50D04B9D1F}"/>
              </a:ext>
            </a:extLst>
          </p:cNvPr>
          <p:cNvSpPr/>
          <p:nvPr/>
        </p:nvSpPr>
        <p:spPr>
          <a:xfrm>
            <a:off x="7480300" y="4746902"/>
            <a:ext cx="4267200" cy="1683960"/>
          </a:xfrm>
          <a:prstGeom prst="rect">
            <a:avLst/>
          </a:prstGeom>
          <a:solidFill>
            <a:srgbClr val="38A7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C9644-D133-C439-80E1-2653313F5ECE}"/>
              </a:ext>
            </a:extLst>
          </p:cNvPr>
          <p:cNvSpPr txBox="1"/>
          <p:nvPr/>
        </p:nvSpPr>
        <p:spPr>
          <a:xfrm>
            <a:off x="7658100" y="508105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"/>
              </a:rPr>
              <a:t>Mida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"/>
              </a:rPr>
              <a:t> Europa </a:t>
            </a: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"/>
              </a:rPr>
              <a:t>Uomo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"/>
              </a:rPr>
              <a:t> EUPROMS-</a:t>
            </a: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"/>
              </a:rPr>
              <a:t>uuringus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"/>
              </a:rPr>
              <a:t> </a:t>
            </a: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"/>
              </a:rPr>
              <a:t>selgus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836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Küsimustikud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Kaks eraldi küsitlust olid läbi viidud 2019. ja 2022. aastatel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Meeste seas, kes on saanud ravi seoses eesnäärmevähiga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Mõlemad küsimustikud põhinesid valideeritud elukvaliteedi küsimustikel: 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EPIC-26</a:t>
            </a: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EORTC-QLQ </a:t>
            </a: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EQ-5D-5L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Küsimustikud olid kättesaadavad 19 keeles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Vastamine oli anonüümne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6F7E91-674B-DA49-9B3B-623A631D9AE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953DD251-6247-6847-AA17-EA2C28CD6D87}"/>
              </a:ext>
            </a:extLst>
          </p:cNvPr>
          <p:cNvSpPr txBox="1"/>
          <p:nvPr/>
        </p:nvSpPr>
        <p:spPr>
          <a:xfrm>
            <a:off x="892419" y="187036"/>
            <a:ext cx="6539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Geograafiline jaotus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74D65B65-4282-53F3-125B-FCEA9811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9" y="1302707"/>
            <a:ext cx="5105682" cy="5404981"/>
          </a:xfrm>
          <a:prstGeom prst="rect">
            <a:avLst/>
          </a:prstGeom>
        </p:spPr>
      </p:pic>
      <p:sp>
        <p:nvSpPr>
          <p:cNvPr id="6" name="Tekstvak 10">
            <a:extLst>
              <a:ext uri="{FF2B5EF4-FFF2-40B4-BE49-F238E27FC236}">
                <a16:creationId xmlns:a16="http://schemas.microsoft.com/office/drawing/2014/main" id="{7631D3A3-6FB7-C200-DCE3-52669E85011A}"/>
              </a:ext>
            </a:extLst>
          </p:cNvPr>
          <p:cNvSpPr txBox="1"/>
          <p:nvPr/>
        </p:nvSpPr>
        <p:spPr>
          <a:xfrm>
            <a:off x="7670799" y="1603332"/>
            <a:ext cx="413173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3,000 </a:t>
            </a: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vastust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3,571 </a:t>
            </a: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vastust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„Unikaalseid“ vastuseid kokku: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5,464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8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49FF-D602-B242-9B0B-6BBDEAB1D18B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38CFD700-E3F4-9C43-B700-0E3404A3B4F9}"/>
              </a:ext>
            </a:extLst>
          </p:cNvPr>
          <p:cNvSpPr txBox="1"/>
          <p:nvPr/>
        </p:nvSpPr>
        <p:spPr>
          <a:xfrm>
            <a:off x="999067" y="187036"/>
            <a:ext cx="643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Vastajate profiil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4497837-9648-C789-58D3-BF8C65C0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" y="1497439"/>
            <a:ext cx="8781691" cy="5026761"/>
          </a:xfrm>
          <a:prstGeom prst="rect">
            <a:avLst/>
          </a:prstGeom>
        </p:spPr>
      </p:pic>
      <p:pic>
        <p:nvPicPr>
          <p:cNvPr id="19" name="Picture 18" descr="Blue logo.png">
            <a:extLst>
              <a:ext uri="{FF2B5EF4-FFF2-40B4-BE49-F238E27FC236}">
                <a16:creationId xmlns:a16="http://schemas.microsoft.com/office/drawing/2014/main" id="{E20118D8-EC83-5945-B210-F6234D9D9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C3DFE-1DAD-C632-5652-091D3C0594D9}"/>
              </a:ext>
            </a:extLst>
          </p:cNvPr>
          <p:cNvSpPr txBox="1"/>
          <p:nvPr/>
        </p:nvSpPr>
        <p:spPr>
          <a:xfrm>
            <a:off x="3503382" y="1497439"/>
            <a:ext cx="1886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Vastanute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vanus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06B82-EED4-015F-3FEC-2E79A5A7838B}"/>
              </a:ext>
            </a:extLst>
          </p:cNvPr>
          <p:cNvSpPr txBox="1"/>
          <p:nvPr/>
        </p:nvSpPr>
        <p:spPr>
          <a:xfrm>
            <a:off x="5561812" y="1132395"/>
            <a:ext cx="16371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Vanus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diagnoosimise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hetkel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1CDE-4F64-1255-A5B8-497ED48EDAD5}"/>
              </a:ext>
            </a:extLst>
          </p:cNvPr>
          <p:cNvSpPr txBox="1"/>
          <p:nvPr/>
        </p:nvSpPr>
        <p:spPr>
          <a:xfrm>
            <a:off x="2076450" y="5591817"/>
            <a:ext cx="33134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Vastanute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keskmine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vanus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18D64-61B6-137A-AB86-AD1A3F82BB5D}"/>
              </a:ext>
            </a:extLst>
          </p:cNvPr>
          <p:cNvSpPr txBox="1"/>
          <p:nvPr/>
        </p:nvSpPr>
        <p:spPr>
          <a:xfrm>
            <a:off x="5561812" y="5598534"/>
            <a:ext cx="3867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Keskmine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vanus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diagnoosimise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hetkel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D0320-3240-D724-2EA9-8E002FB02642}"/>
              </a:ext>
            </a:extLst>
          </p:cNvPr>
          <p:cNvSpPr txBox="1"/>
          <p:nvPr/>
        </p:nvSpPr>
        <p:spPr>
          <a:xfrm>
            <a:off x="4048126" y="5937088"/>
            <a:ext cx="13417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002060"/>
                </a:solidFill>
                <a:latin typeface=""/>
              </a:rPr>
              <a:t>70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aastat</a:t>
            </a:r>
            <a:endParaRPr lang="en-GB" sz="2000" b="1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2A1E3-C7BD-2343-9510-D1D078977B99}"/>
              </a:ext>
            </a:extLst>
          </p:cNvPr>
          <p:cNvSpPr txBox="1"/>
          <p:nvPr/>
        </p:nvSpPr>
        <p:spPr>
          <a:xfrm>
            <a:off x="5572656" y="5949684"/>
            <a:ext cx="13417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002060"/>
                </a:solidFill>
                <a:latin typeface=""/>
              </a:rPr>
              <a:t>64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aastat</a:t>
            </a:r>
            <a:endParaRPr lang="en-GB" sz="2000" b="1" dirty="0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1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C76C40-3327-3443-A478-3467DB650E02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1" name="Tekstvak 1">
            <a:extLst>
              <a:ext uri="{FF2B5EF4-FFF2-40B4-BE49-F238E27FC236}">
                <a16:creationId xmlns:a16="http://schemas.microsoft.com/office/drawing/2014/main" id="{5F7160EC-51F8-9646-9A16-055A71003836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Vastajate profiil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25" name="Picture 24" descr="Blue logo.png">
            <a:extLst>
              <a:ext uri="{FF2B5EF4-FFF2-40B4-BE49-F238E27FC236}">
                <a16:creationId xmlns:a16="http://schemas.microsoft.com/office/drawing/2014/main" id="{8C8F7FF3-1861-1545-AE92-04962B8D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C66BF6-0689-558B-0791-4C6F66B90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9" y="1606549"/>
            <a:ext cx="8886581" cy="4397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1F8262-4780-6C24-6171-CDC991F20DF4}"/>
              </a:ext>
            </a:extLst>
          </p:cNvPr>
          <p:cNvSpPr/>
          <p:nvPr/>
        </p:nvSpPr>
        <p:spPr>
          <a:xfrm>
            <a:off x="892419" y="1606549"/>
            <a:ext cx="2350844" cy="350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A4B59-3390-7151-9F93-1273DBB0F582}"/>
              </a:ext>
            </a:extLst>
          </p:cNvPr>
          <p:cNvSpPr txBox="1"/>
          <p:nvPr/>
        </p:nvSpPr>
        <p:spPr>
          <a:xfrm>
            <a:off x="817134" y="1594907"/>
            <a:ext cx="17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rPr>
              <a:t>Perekonnaseis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49A8C-7ED9-8A6B-4A77-3AF823464643}"/>
              </a:ext>
            </a:extLst>
          </p:cNvPr>
          <p:cNvSpPr/>
          <p:nvPr/>
        </p:nvSpPr>
        <p:spPr>
          <a:xfrm>
            <a:off x="862256" y="4271373"/>
            <a:ext cx="1368181" cy="253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E6DE1-44F6-7901-C1B2-71AC1083656E}"/>
              </a:ext>
            </a:extLst>
          </p:cNvPr>
          <p:cNvSpPr/>
          <p:nvPr/>
        </p:nvSpPr>
        <p:spPr>
          <a:xfrm>
            <a:off x="892419" y="2973358"/>
            <a:ext cx="1368181" cy="350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D34F42-70ED-9AF7-1CDA-BD78FEDC064E}"/>
              </a:ext>
            </a:extLst>
          </p:cNvPr>
          <p:cNvSpPr/>
          <p:nvPr/>
        </p:nvSpPr>
        <p:spPr>
          <a:xfrm>
            <a:off x="892418" y="5471590"/>
            <a:ext cx="1338019" cy="532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9E435-BD2F-A4AD-8BF5-457D0EB694BC}"/>
              </a:ext>
            </a:extLst>
          </p:cNvPr>
          <p:cNvSpPr txBox="1"/>
          <p:nvPr/>
        </p:nvSpPr>
        <p:spPr>
          <a:xfrm>
            <a:off x="892418" y="2979711"/>
            <a:ext cx="150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rPr>
              <a:t>Kaaslasega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75C41-602D-2D44-352D-268CA8FFB2C7}"/>
              </a:ext>
            </a:extLst>
          </p:cNvPr>
          <p:cNvSpPr txBox="1"/>
          <p:nvPr/>
        </p:nvSpPr>
        <p:spPr>
          <a:xfrm>
            <a:off x="892418" y="4213228"/>
            <a:ext cx="150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rPr>
              <a:t>Üksi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A61D2-D22F-1943-1835-57077275A343}"/>
              </a:ext>
            </a:extLst>
          </p:cNvPr>
          <p:cNvSpPr txBox="1"/>
          <p:nvPr/>
        </p:nvSpPr>
        <p:spPr>
          <a:xfrm>
            <a:off x="824156" y="5391118"/>
            <a:ext cx="150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rPr>
              <a:t>Muu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rPr>
              <a:t>perega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8A251-243D-69DB-CE44-E709098D47A1}"/>
              </a:ext>
            </a:extLst>
          </p:cNvPr>
          <p:cNvSpPr txBox="1"/>
          <p:nvPr/>
        </p:nvSpPr>
        <p:spPr>
          <a:xfrm>
            <a:off x="4364159" y="1620357"/>
            <a:ext cx="1943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rPr>
              <a:t>Haridus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26440-2F92-90D7-F32D-B2A8C5804120}"/>
              </a:ext>
            </a:extLst>
          </p:cNvPr>
          <p:cNvSpPr txBox="1"/>
          <p:nvPr/>
        </p:nvSpPr>
        <p:spPr>
          <a:xfrm>
            <a:off x="4916671" y="5391118"/>
            <a:ext cx="1886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Puudub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7E8ED7-460E-D3DB-5FE3-017258773C4E}"/>
              </a:ext>
            </a:extLst>
          </p:cNvPr>
          <p:cNvSpPr txBox="1"/>
          <p:nvPr/>
        </p:nvSpPr>
        <p:spPr>
          <a:xfrm>
            <a:off x="5691188" y="4912897"/>
            <a:ext cx="11120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Muu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0B273D-AD90-42AE-7DD4-5B44CFFE6C5A}"/>
              </a:ext>
            </a:extLst>
          </p:cNvPr>
          <p:cNvSpPr/>
          <p:nvPr/>
        </p:nvSpPr>
        <p:spPr>
          <a:xfrm>
            <a:off x="3660266" y="4285661"/>
            <a:ext cx="3060314" cy="53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9E0CE-1FB0-EB3C-73DB-34D6BE02BF4B}"/>
              </a:ext>
            </a:extLst>
          </p:cNvPr>
          <p:cNvSpPr txBox="1"/>
          <p:nvPr/>
        </p:nvSpPr>
        <p:spPr>
          <a:xfrm>
            <a:off x="4902313" y="4438465"/>
            <a:ext cx="1886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Algharidus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B6EEB8-2C59-11B2-45FA-DBBFE6C7F0B9}"/>
              </a:ext>
            </a:extLst>
          </p:cNvPr>
          <p:cNvSpPr/>
          <p:nvPr/>
        </p:nvSpPr>
        <p:spPr>
          <a:xfrm>
            <a:off x="3742887" y="3768370"/>
            <a:ext cx="3060314" cy="53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DCC15D-8789-1FD5-A0E3-DC0042E454E3}"/>
              </a:ext>
            </a:extLst>
          </p:cNvPr>
          <p:cNvSpPr txBox="1"/>
          <p:nvPr/>
        </p:nvSpPr>
        <p:spPr>
          <a:xfrm>
            <a:off x="4902313" y="3877119"/>
            <a:ext cx="1886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Põhiharidus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5F66B5-A3FF-334E-ABE5-EBA911D6D13C}"/>
              </a:ext>
            </a:extLst>
          </p:cNvPr>
          <p:cNvSpPr txBox="1"/>
          <p:nvPr/>
        </p:nvSpPr>
        <p:spPr>
          <a:xfrm>
            <a:off x="4364159" y="3324197"/>
            <a:ext cx="24246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Keskharidus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C53FDB-7755-5D4D-C4CF-8C18C612F9B7}"/>
              </a:ext>
            </a:extLst>
          </p:cNvPr>
          <p:cNvSpPr/>
          <p:nvPr/>
        </p:nvSpPr>
        <p:spPr>
          <a:xfrm>
            <a:off x="3761937" y="2207298"/>
            <a:ext cx="3060314" cy="972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D94D50-FEE9-E18E-996A-547DEA9AE7E3}"/>
              </a:ext>
            </a:extLst>
          </p:cNvPr>
          <p:cNvSpPr txBox="1"/>
          <p:nvPr/>
        </p:nvSpPr>
        <p:spPr>
          <a:xfrm>
            <a:off x="4916671" y="2841030"/>
            <a:ext cx="1886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Kõrgharidus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1AAE8-7813-7446-1BD6-33CDE0391EA4}"/>
              </a:ext>
            </a:extLst>
          </p:cNvPr>
          <p:cNvSpPr txBox="1"/>
          <p:nvPr/>
        </p:nvSpPr>
        <p:spPr>
          <a:xfrm>
            <a:off x="3876675" y="2323739"/>
            <a:ext cx="29455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Rakenduskõrgharidus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232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46F60063-DFA1-4031-B50D-786756FCF277}"/>
              </a:ext>
            </a:extLst>
          </p:cNvPr>
          <p:cNvGraphicFramePr>
            <a:graphicFrameLocks/>
          </p:cNvGraphicFramePr>
          <p:nvPr/>
        </p:nvGraphicFramePr>
        <p:xfrm>
          <a:off x="-144109" y="1247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82CFB0B-AAF3-754E-9D2E-55B2296C71AC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402CAA52-814F-3F4F-95A1-0DD335F497AB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Ravi profiil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EE8FCE9-C14A-1AD4-FC93-10B18F23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38" y="1530348"/>
            <a:ext cx="8641462" cy="457401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3BC9F-AE7C-8097-230D-C0E2FB0EE524}"/>
              </a:ext>
            </a:extLst>
          </p:cNvPr>
          <p:cNvSpPr txBox="1"/>
          <p:nvPr/>
        </p:nvSpPr>
        <p:spPr>
          <a:xfrm>
            <a:off x="2771776" y="3429000"/>
            <a:ext cx="15430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"/>
              </a:rPr>
              <a:t>Raviviiside</a:t>
            </a:r>
            <a:r>
              <a:rPr lang="en-GB" sz="20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"/>
              </a:rPr>
              <a:t>arv</a:t>
            </a:r>
            <a:r>
              <a:rPr lang="en-GB" sz="20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"/>
              </a:rPr>
              <a:t>inimese</a:t>
            </a:r>
            <a:r>
              <a:rPr lang="en-GB" sz="20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"/>
              </a:rPr>
              <a:t>kohta</a:t>
            </a:r>
            <a:endParaRPr lang="en-GB" sz="20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BCB33-FFCB-0C25-4B5A-49926AE49458}"/>
              </a:ext>
            </a:extLst>
          </p:cNvPr>
          <p:cNvSpPr/>
          <p:nvPr/>
        </p:nvSpPr>
        <p:spPr>
          <a:xfrm>
            <a:off x="2771776" y="3314700"/>
            <a:ext cx="15430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E8B86-B1D7-BEF2-6A5C-6A347EF0275C}"/>
              </a:ext>
            </a:extLst>
          </p:cNvPr>
          <p:cNvSpPr txBox="1"/>
          <p:nvPr/>
        </p:nvSpPr>
        <p:spPr>
          <a:xfrm>
            <a:off x="5458269" y="5143500"/>
            <a:ext cx="6377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"/>
              </a:rPr>
              <a:t>Üks</a:t>
            </a:r>
            <a:endParaRPr lang="en-GB" sz="2000" dirty="0"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B755D-7C4A-E580-EBF3-30F33E0B1FDC}"/>
              </a:ext>
            </a:extLst>
          </p:cNvPr>
          <p:cNvSpPr txBox="1"/>
          <p:nvPr/>
        </p:nvSpPr>
        <p:spPr>
          <a:xfrm>
            <a:off x="892419" y="5127597"/>
            <a:ext cx="7696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"/>
              </a:rPr>
              <a:t>Kaks</a:t>
            </a:r>
            <a:endParaRPr lang="en-GB" sz="2000" dirty="0"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36E657-7143-1EE7-D404-D73FDB92446B}"/>
              </a:ext>
            </a:extLst>
          </p:cNvPr>
          <p:cNvSpPr txBox="1"/>
          <p:nvPr/>
        </p:nvSpPr>
        <p:spPr>
          <a:xfrm>
            <a:off x="1137538" y="1579635"/>
            <a:ext cx="9268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"/>
              </a:rPr>
              <a:t>Kolm</a:t>
            </a:r>
            <a:endParaRPr lang="en-GB" sz="2000" dirty="0"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73A0C-9E89-CA46-CD7D-0ABB0D72FC88}"/>
              </a:ext>
            </a:extLst>
          </p:cNvPr>
          <p:cNvSpPr txBox="1"/>
          <p:nvPr/>
        </p:nvSpPr>
        <p:spPr>
          <a:xfrm>
            <a:off x="5290773" y="1579635"/>
            <a:ext cx="10385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"/>
              </a:rPr>
              <a:t>Neli</a:t>
            </a:r>
            <a:r>
              <a:rPr lang="en-GB" sz="2000" dirty="0">
                <a:latin typeface=""/>
              </a:rPr>
              <a:t> +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CD977A8-CF9F-7202-7D5D-35D78921C4D4}"/>
              </a:ext>
            </a:extLst>
          </p:cNvPr>
          <p:cNvSpPr/>
          <p:nvPr/>
        </p:nvSpPr>
        <p:spPr>
          <a:xfrm>
            <a:off x="6385125" y="1530348"/>
            <a:ext cx="3530400" cy="4378959"/>
          </a:xfrm>
          <a:prstGeom prst="roundRect">
            <a:avLst/>
          </a:prstGeom>
          <a:solidFill>
            <a:srgbClr val="A48B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7C6495-0629-079A-A88F-6D277DAEB751}"/>
              </a:ext>
            </a:extLst>
          </p:cNvPr>
          <p:cNvSpPr txBox="1"/>
          <p:nvPr/>
        </p:nvSpPr>
        <p:spPr>
          <a:xfrm>
            <a:off x="6884244" y="1873167"/>
            <a:ext cx="25641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Kõige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levinum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esmane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raviviis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</a:rPr>
              <a:t>Operatsioon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</a:rPr>
              <a:t>Välimine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kiiritusravi</a:t>
            </a:r>
            <a:r>
              <a:rPr lang="en-GB" dirty="0">
                <a:solidFill>
                  <a:schemeClr val="bg1"/>
                </a:solidFill>
              </a:rPr>
              <a:t> (EBR)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</a:rPr>
              <a:t>Aktiivne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jälgimine</a:t>
            </a:r>
            <a:r>
              <a:rPr lang="en-GB" dirty="0">
                <a:solidFill>
                  <a:schemeClr val="bg1"/>
                </a:solidFill>
              </a:rPr>
              <a:t> (AS)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Kõige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levinum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teine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raviviis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</a:rPr>
              <a:t>Operatsioon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</a:t>
            </a:r>
            <a:r>
              <a:rPr lang="en-GB" dirty="0">
                <a:solidFill>
                  <a:schemeClr val="bg1"/>
                </a:solidFill>
              </a:rPr>
              <a:t> EBR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</a:rPr>
              <a:t>Hormoonravi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</a:t>
            </a:r>
            <a:r>
              <a:rPr lang="en-GB" dirty="0">
                <a:solidFill>
                  <a:schemeClr val="bg1"/>
                </a:solidFill>
              </a:rPr>
              <a:t> EBR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AS </a:t>
            </a:r>
            <a:r>
              <a:rPr lang="en-GB" dirty="0" err="1">
                <a:solidFill>
                  <a:schemeClr val="bg1"/>
                </a:solidFill>
              </a:rPr>
              <a:t>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operatsioon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99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Andmete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analüüs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Läbiviijad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 prof. Monique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Roobol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tema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meeskond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Erasmuse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Ülikooli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Meditsiinikeskuse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uroloogiaosakonnas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(Rotterdam).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EUPROMS 1.0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2.0</a:t>
            </a: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küsitluste andmete analüüs on esitatud selles ettekandes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Mõned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siin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esitatud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tulemused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põhinevad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otse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küsitluse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vastustel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juhul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statistilist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olulisust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arvutatud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algn="l"/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Kõik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tulemused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aitavad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pakkuda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olulist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informatsiooni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kliiniliste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otsuste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tegemiseks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öhne"/>
              </a:rPr>
              <a:t>,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öhne"/>
              </a:rPr>
              <a:t>muutes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öhne"/>
              </a:rPr>
              <a:t> need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öhne"/>
              </a:rPr>
              <a:t>kliiniliselt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öhne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öhne"/>
              </a:rPr>
              <a:t>asjakohasteks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öhne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F265C-5702-9E41-B739-2041CD7F35AF}"/>
              </a:ext>
            </a:extLst>
          </p:cNvPr>
          <p:cNvSpPr/>
          <p:nvPr/>
        </p:nvSpPr>
        <p:spPr>
          <a:xfrm>
            <a:off x="832335" y="857143"/>
            <a:ext cx="6956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tulemused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t-EE" sz="2800" dirty="0">
                <a:latin typeface="Roboto" panose="02000000000000000000" pitchFamily="2" charset="0"/>
              </a:rPr>
              <a:t>Üldine elukvaliteet</a:t>
            </a:r>
            <a:endParaRPr lang="en-GB" sz="28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A703E820-AC23-6BD9-5B3B-E63FB5BC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97" y="1372557"/>
            <a:ext cx="10402300" cy="3317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1ADFB4-C6A8-4B76-BA2A-A58BD442F85C}"/>
              </a:ext>
            </a:extLst>
          </p:cNvPr>
          <p:cNvSpPr txBox="1"/>
          <p:nvPr/>
        </p:nvSpPr>
        <p:spPr>
          <a:xfrm>
            <a:off x="1051697" y="1372557"/>
            <a:ext cx="747794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(G1)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Elukvaliteet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viimase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nädala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jooksul</a:t>
            </a:r>
            <a:endParaRPr lang="en-GB" sz="2400" b="1" dirty="0">
              <a:solidFill>
                <a:srgbClr val="002060"/>
              </a:solidFill>
              <a:latin typeface=""/>
            </a:endParaRPr>
          </a:p>
          <a:p>
            <a:r>
              <a:rPr lang="en-GB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kehv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kuni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eeskujulik</a:t>
            </a:r>
            <a:r>
              <a:rPr lang="en-GB" dirty="0">
                <a:solidFill>
                  <a:srgbClr val="002060"/>
                </a:solidFill>
                <a:latin typeface=""/>
              </a:rPr>
              <a:t> (%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vastanutest</a:t>
            </a:r>
            <a:r>
              <a:rPr lang="en-GB" dirty="0">
                <a:solidFill>
                  <a:srgbClr val="002060"/>
                </a:solidFill>
                <a:latin typeface="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10B4A-E249-D3CE-AC96-F8B1E05E8FCA}"/>
              </a:ext>
            </a:extLst>
          </p:cNvPr>
          <p:cNvSpPr/>
          <p:nvPr/>
        </p:nvSpPr>
        <p:spPr>
          <a:xfrm>
            <a:off x="1051697" y="2400300"/>
            <a:ext cx="336314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28F39-E477-CB00-30BC-F71014037A5D}"/>
              </a:ext>
            </a:extLst>
          </p:cNvPr>
          <p:cNvSpPr txBox="1"/>
          <p:nvPr/>
        </p:nvSpPr>
        <p:spPr>
          <a:xfrm>
            <a:off x="6457950" y="2714625"/>
            <a:ext cx="15001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kehv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3A77B-E9D3-D17B-2A02-35558D123A71}"/>
              </a:ext>
            </a:extLst>
          </p:cNvPr>
          <p:cNvSpPr txBox="1"/>
          <p:nvPr/>
        </p:nvSpPr>
        <p:spPr>
          <a:xfrm>
            <a:off x="9769526" y="2714625"/>
            <a:ext cx="1262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"/>
              </a:rPr>
              <a:t>Eeskujulik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1699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947324-8548-747A-846F-C0B69A583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4" y="758655"/>
            <a:ext cx="10077093" cy="5108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B0FA0F-25C8-9F60-377E-BA5DC57C1315}"/>
              </a:ext>
            </a:extLst>
          </p:cNvPr>
          <p:cNvSpPr txBox="1"/>
          <p:nvPr/>
        </p:nvSpPr>
        <p:spPr>
          <a:xfrm>
            <a:off x="827973" y="758655"/>
            <a:ext cx="83588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(G2)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Kuidas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ravi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mõjutab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elukvaliteeti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Elukvaliteedi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hindamine</a:t>
            </a:r>
            <a:r>
              <a:rPr lang="en-GB" dirty="0">
                <a:solidFill>
                  <a:srgbClr val="002060"/>
                </a:solidFill>
                <a:latin typeface=""/>
              </a:rPr>
              <a:t>*.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Kõige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madalam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hinnang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peegeldab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kõige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tülikamat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tulemust</a:t>
            </a:r>
            <a:r>
              <a:rPr lang="en-GB" dirty="0">
                <a:solidFill>
                  <a:srgbClr val="002060"/>
                </a:solidFill>
                <a:latin typeface="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Hinnangud</a:t>
            </a:r>
            <a:r>
              <a:rPr lang="en-GB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mediaan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hinnangud</a:t>
            </a:r>
            <a:r>
              <a:rPr lang="en-GB" dirty="0">
                <a:solidFill>
                  <a:srgbClr val="002060"/>
                </a:solidFill>
                <a:latin typeface=""/>
              </a:rPr>
              <a:t> 5,464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meeste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kohordist</a:t>
            </a:r>
            <a:r>
              <a:rPr lang="en-GB" dirty="0">
                <a:solidFill>
                  <a:srgbClr val="002060"/>
                </a:solidFill>
                <a:latin typeface="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BE597-659A-24B2-3383-BA6C3A15553F}"/>
              </a:ext>
            </a:extLst>
          </p:cNvPr>
          <p:cNvSpPr txBox="1"/>
          <p:nvPr/>
        </p:nvSpPr>
        <p:spPr>
          <a:xfrm>
            <a:off x="877979" y="2308972"/>
            <a:ext cx="224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Seksuaalfunktsioon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977F9-F6BF-F083-968E-A8B74A43D603}"/>
              </a:ext>
            </a:extLst>
          </p:cNvPr>
          <p:cNvSpPr txBox="1"/>
          <p:nvPr/>
        </p:nvSpPr>
        <p:spPr>
          <a:xfrm>
            <a:off x="827973" y="2979760"/>
            <a:ext cx="23454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Kusepidamatus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8377D-6757-F8CF-0B46-F7B4BEBAFD1B}"/>
              </a:ext>
            </a:extLst>
          </p:cNvPr>
          <p:cNvSpPr txBox="1"/>
          <p:nvPr/>
        </p:nvSpPr>
        <p:spPr>
          <a:xfrm>
            <a:off x="353847" y="3582291"/>
            <a:ext cx="2819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Hormonaalsed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häired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E57DE-79D5-8B21-66EA-ADC72B6314B7}"/>
              </a:ext>
            </a:extLst>
          </p:cNvPr>
          <p:cNvSpPr txBox="1"/>
          <p:nvPr/>
        </p:nvSpPr>
        <p:spPr>
          <a:xfrm>
            <a:off x="727960" y="4249798"/>
            <a:ext cx="23454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Kusepeetus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A0BF0-CDE6-130B-0F7B-E17200485DE6}"/>
              </a:ext>
            </a:extLst>
          </p:cNvPr>
          <p:cNvSpPr txBox="1"/>
          <p:nvPr/>
        </p:nvSpPr>
        <p:spPr>
          <a:xfrm>
            <a:off x="827973" y="4917305"/>
            <a:ext cx="23454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Seedimishäired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421BB-311D-EFB4-1F98-7977C848FE04}"/>
              </a:ext>
            </a:extLst>
          </p:cNvPr>
          <p:cNvSpPr txBox="1"/>
          <p:nvPr/>
        </p:nvSpPr>
        <p:spPr>
          <a:xfrm>
            <a:off x="3663011" y="5406135"/>
            <a:ext cx="3062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"/>
              </a:rPr>
              <a:t>Kõige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kehvem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elukvaliteet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529174-71B5-0D03-376E-7FE4219F7479}"/>
              </a:ext>
            </a:extLst>
          </p:cNvPr>
          <p:cNvSpPr txBox="1"/>
          <p:nvPr/>
        </p:nvSpPr>
        <p:spPr>
          <a:xfrm>
            <a:off x="7411705" y="5406135"/>
            <a:ext cx="3062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Parem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elukvaliteet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B4276-F19E-0F52-BB58-B71C404350CC}"/>
              </a:ext>
            </a:extLst>
          </p:cNvPr>
          <p:cNvSpPr txBox="1"/>
          <p:nvPr/>
        </p:nvSpPr>
        <p:spPr>
          <a:xfrm>
            <a:off x="5007417" y="2031973"/>
            <a:ext cx="3307908" cy="646331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Patsientide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suguelu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on </a:t>
            </a:r>
            <a:r>
              <a:rPr lang="en-GB" dirty="0" err="1">
                <a:solidFill>
                  <a:schemeClr val="bg1"/>
                </a:solidFill>
              </a:rPr>
              <a:t>mõjutatud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kõige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enam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8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832341" y="355602"/>
            <a:ext cx="10858152" cy="1724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tulemused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t-EE" sz="2800" dirty="0">
                <a:latin typeface="Roboto" panose="02000000000000000000" pitchFamily="2" charset="0"/>
              </a:rPr>
              <a:t>Tulemused</a:t>
            </a:r>
            <a:r>
              <a:rPr lang="en-GB" sz="2800" dirty="0">
                <a:latin typeface="Roboto" panose="02000000000000000000" pitchFamily="2" charset="0"/>
              </a:rPr>
              <a:t>: </a:t>
            </a:r>
            <a:r>
              <a:rPr lang="et-EE" sz="2800" dirty="0">
                <a:latin typeface="Roboto" panose="02000000000000000000" pitchFamily="2" charset="0"/>
              </a:rPr>
              <a:t>e</a:t>
            </a:r>
            <a:r>
              <a:rPr lang="en-GB" sz="2800" dirty="0" err="1">
                <a:latin typeface="Roboto" panose="02000000000000000000" pitchFamily="2" charset="0"/>
              </a:rPr>
              <a:t>bamugavustunne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väsimus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unetus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338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</a:t>
            </a: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uuring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Europa Uomo </a:t>
            </a:r>
            <a:r>
              <a:rPr lang="et-EE" sz="2800" dirty="0">
                <a:latin typeface="Roboto" panose="02000000000000000000" pitchFamily="2" charset="0"/>
                <a:ea typeface="Roboto" panose="02000000000000000000" pitchFamily="2" charset="0"/>
              </a:rPr>
              <a:t>Patsientide Tagasiside Uuring </a:t>
            </a:r>
            <a:br>
              <a:rPr lang="et-EE" sz="28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t-E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Europa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Patient Reported Outcome Study) </a:t>
            </a:r>
            <a:endParaRPr lang="et-EE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2300" dirty="0">
                <a:latin typeface="Roboto" panose="02000000000000000000" pitchFamily="2" charset="0"/>
                <a:ea typeface="Roboto" panose="02000000000000000000" pitchFamily="2" charset="0"/>
              </a:rPr>
              <a:t>Esimene eesnäärmevähi elukvaliteedi küsimustik, mis on läbi viidud patsientide poolt patsientide jaoks</a:t>
            </a:r>
            <a:endParaRPr lang="en-GB" sz="2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04ADEC1F-A86E-9F91-3492-B0E5E0910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98" y="985029"/>
            <a:ext cx="9506399" cy="4687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13793-62C6-DBAA-92D2-614412DDA0CC}"/>
              </a:ext>
            </a:extLst>
          </p:cNvPr>
          <p:cNvSpPr txBox="1"/>
          <p:nvPr/>
        </p:nvSpPr>
        <p:spPr>
          <a:xfrm>
            <a:off x="1301298" y="985029"/>
            <a:ext cx="92714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(D1) Mis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raviviisid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seotud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valu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ja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ebamugavustundega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(%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vastanutest</a:t>
            </a:r>
            <a:r>
              <a:rPr lang="en-GB" dirty="0">
                <a:solidFill>
                  <a:srgbClr val="002060"/>
                </a:solidFill>
                <a:latin typeface="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kes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ütlesid</a:t>
            </a:r>
            <a:r>
              <a:rPr lang="en-GB" dirty="0">
                <a:solidFill>
                  <a:srgbClr val="002060"/>
                </a:solidFill>
                <a:latin typeface=""/>
              </a:rPr>
              <a:t> et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neil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oli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mõõdukas</a:t>
            </a:r>
            <a:r>
              <a:rPr lang="en-GB" dirty="0">
                <a:solidFill>
                  <a:srgbClr val="002060"/>
                </a:solidFill>
                <a:latin typeface="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tugev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ülitugev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valu</a:t>
            </a:r>
            <a:r>
              <a:rPr lang="en-GB" dirty="0">
                <a:solidFill>
                  <a:srgbClr val="002060"/>
                </a:solidFill>
                <a:latin typeface=""/>
              </a:rPr>
              <a:t>/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ebamugavustunne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küsitluse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hetkel</a:t>
            </a:r>
            <a:r>
              <a:rPr lang="en-GB" dirty="0">
                <a:solidFill>
                  <a:srgbClr val="002060"/>
                </a:solidFill>
                <a:latin typeface="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1B70F-1113-95E7-BADF-AAD6FF4ADAAD}"/>
              </a:ext>
            </a:extLst>
          </p:cNvPr>
          <p:cNvSpPr txBox="1"/>
          <p:nvPr/>
        </p:nvSpPr>
        <p:spPr>
          <a:xfrm>
            <a:off x="1184052" y="2219588"/>
            <a:ext cx="2567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92E60-34C9-4A82-7771-BA30A468A3BA}"/>
              </a:ext>
            </a:extLst>
          </p:cNvPr>
          <p:cNvSpPr txBox="1"/>
          <p:nvPr/>
        </p:nvSpPr>
        <p:spPr>
          <a:xfrm>
            <a:off x="417289" y="2785152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3E276-7006-FC7F-F869-EC93E11236DA}"/>
              </a:ext>
            </a:extLst>
          </p:cNvPr>
          <p:cNvSpPr txBox="1"/>
          <p:nvPr/>
        </p:nvSpPr>
        <p:spPr>
          <a:xfrm>
            <a:off x="417289" y="3429000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FCFA-C81F-F7EE-0917-9F7A82481EDD}"/>
              </a:ext>
            </a:extLst>
          </p:cNvPr>
          <p:cNvSpPr txBox="1"/>
          <p:nvPr/>
        </p:nvSpPr>
        <p:spPr>
          <a:xfrm>
            <a:off x="104775" y="4040261"/>
            <a:ext cx="3646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koos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hormoonraviga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D79FF-6954-351A-4381-2190A713D13F}"/>
              </a:ext>
            </a:extLst>
          </p:cNvPr>
          <p:cNvSpPr txBox="1"/>
          <p:nvPr/>
        </p:nvSpPr>
        <p:spPr>
          <a:xfrm>
            <a:off x="417289" y="4684109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Keemiaravi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C586A-C88B-7026-F780-037979FEBBDC}"/>
              </a:ext>
            </a:extLst>
          </p:cNvPr>
          <p:cNvSpPr txBox="1"/>
          <p:nvPr/>
        </p:nvSpPr>
        <p:spPr>
          <a:xfrm>
            <a:off x="7499789" y="2381590"/>
            <a:ext cx="2887224" cy="1477328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Mehed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kes</a:t>
            </a:r>
            <a:r>
              <a:rPr lang="en-GB" dirty="0">
                <a:solidFill>
                  <a:schemeClr val="bg1"/>
                </a:solidFill>
              </a:rPr>
              <a:t> said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kiiritusravi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+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hormoonravi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ja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keemiaravi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kogevad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rohkem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ebamugavustunnet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kui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teised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ravigrupid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Chart, timeline&#10;&#10;Description automatically generated">
            <a:extLst>
              <a:ext uri="{FF2B5EF4-FFF2-40B4-BE49-F238E27FC236}">
                <a16:creationId xmlns:a16="http://schemas.microsoft.com/office/drawing/2014/main" id="{F4348CFB-606F-01CE-0D00-FF0B965A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66" y="1030858"/>
            <a:ext cx="9906001" cy="46284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9927BF-D35A-5C43-AF5C-EE1AA6661FF3}"/>
              </a:ext>
            </a:extLst>
          </p:cNvPr>
          <p:cNvSpPr txBox="1"/>
          <p:nvPr/>
        </p:nvSpPr>
        <p:spPr>
          <a:xfrm>
            <a:off x="1405466" y="1030858"/>
            <a:ext cx="92714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(D2) Mis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raviviisid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seotud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väsimusega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(%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vastanutest</a:t>
            </a:r>
            <a:r>
              <a:rPr lang="en-GB" dirty="0">
                <a:solidFill>
                  <a:srgbClr val="002060"/>
                </a:solidFill>
                <a:latin typeface="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kes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ütlesid</a:t>
            </a:r>
            <a:r>
              <a:rPr lang="en-GB" dirty="0">
                <a:solidFill>
                  <a:srgbClr val="002060"/>
                </a:solidFill>
                <a:latin typeface=""/>
              </a:rPr>
              <a:t>, et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nemad</a:t>
            </a:r>
            <a:r>
              <a:rPr lang="en-GB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olnud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üsna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väsinud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väsinud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viimase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nädala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jooksul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C151D-FCE4-A50B-D9D4-448175DF4770}"/>
              </a:ext>
            </a:extLst>
          </p:cNvPr>
          <p:cNvSpPr txBox="1"/>
          <p:nvPr/>
        </p:nvSpPr>
        <p:spPr>
          <a:xfrm>
            <a:off x="1273010" y="2066678"/>
            <a:ext cx="2567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282CC-AACF-D2FB-FCB3-243B97F96DCB}"/>
              </a:ext>
            </a:extLst>
          </p:cNvPr>
          <p:cNvSpPr txBox="1"/>
          <p:nvPr/>
        </p:nvSpPr>
        <p:spPr>
          <a:xfrm>
            <a:off x="506247" y="2694232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06912-B6B7-7B12-A624-C11A3DBA61EF}"/>
              </a:ext>
            </a:extLst>
          </p:cNvPr>
          <p:cNvSpPr txBox="1"/>
          <p:nvPr/>
        </p:nvSpPr>
        <p:spPr>
          <a:xfrm>
            <a:off x="506247" y="3329490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91E98-C991-3A28-1B52-54FCFD4E84C8}"/>
              </a:ext>
            </a:extLst>
          </p:cNvPr>
          <p:cNvSpPr txBox="1"/>
          <p:nvPr/>
        </p:nvSpPr>
        <p:spPr>
          <a:xfrm>
            <a:off x="506247" y="4596460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Keemiaravi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CE919-9F1B-912B-3095-49DE1840A5C2}"/>
              </a:ext>
            </a:extLst>
          </p:cNvPr>
          <p:cNvSpPr txBox="1"/>
          <p:nvPr/>
        </p:nvSpPr>
        <p:spPr>
          <a:xfrm>
            <a:off x="193733" y="3961202"/>
            <a:ext cx="3646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koos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hormoonraviga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3A615-7053-5B24-19A9-3DCB68764768}"/>
              </a:ext>
            </a:extLst>
          </p:cNvPr>
          <p:cNvSpPr txBox="1"/>
          <p:nvPr/>
        </p:nvSpPr>
        <p:spPr>
          <a:xfrm>
            <a:off x="8637447" y="3063564"/>
            <a:ext cx="2630414" cy="1200329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Enam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kui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kolmandik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keemiaravi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saanud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meestest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tunnevad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väsimust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9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Chart, timeline&#10;&#10;Description automatically generated">
            <a:extLst>
              <a:ext uri="{FF2B5EF4-FFF2-40B4-BE49-F238E27FC236}">
                <a16:creationId xmlns:a16="http://schemas.microsoft.com/office/drawing/2014/main" id="{A448FC22-71A8-4A0A-CA7F-570E2197F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79" y="831390"/>
            <a:ext cx="9822454" cy="5012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83228-08B3-0A98-E048-4E324E345D73}"/>
              </a:ext>
            </a:extLst>
          </p:cNvPr>
          <p:cNvSpPr txBox="1"/>
          <p:nvPr/>
        </p:nvSpPr>
        <p:spPr>
          <a:xfrm>
            <a:off x="1319679" y="831390"/>
            <a:ext cx="92714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(D3) Mis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raviviisid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seotud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unetusega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(%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vastanutest</a:t>
            </a:r>
            <a:r>
              <a:rPr lang="en-GB" dirty="0">
                <a:solidFill>
                  <a:srgbClr val="002060"/>
                </a:solidFill>
                <a:latin typeface="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kellel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esines</a:t>
            </a:r>
            <a:r>
              <a:rPr lang="en-GB" dirty="0">
                <a:solidFill>
                  <a:srgbClr val="002060"/>
                </a:solidFill>
                <a:latin typeface=""/>
              </a:rPr>
              <a:t> “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suhteliselt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palju</a:t>
            </a:r>
            <a:r>
              <a:rPr lang="en-GB" dirty="0">
                <a:solidFill>
                  <a:srgbClr val="002060"/>
                </a:solidFill>
                <a:latin typeface=""/>
              </a:rPr>
              <a:t>”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ja</a:t>
            </a:r>
            <a:r>
              <a:rPr lang="en-GB" dirty="0">
                <a:solidFill>
                  <a:srgbClr val="002060"/>
                </a:solidFill>
                <a:latin typeface=""/>
              </a:rPr>
              <a:t> “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palju</a:t>
            </a:r>
            <a:r>
              <a:rPr lang="en-GB" dirty="0">
                <a:solidFill>
                  <a:srgbClr val="002060"/>
                </a:solidFill>
                <a:latin typeface=""/>
              </a:rPr>
              <a:t>”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raskusi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magamisega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viimase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nädala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jooksul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89510-6EA2-F531-2FFF-4E97C3DD7B8B}"/>
              </a:ext>
            </a:extLst>
          </p:cNvPr>
          <p:cNvSpPr txBox="1"/>
          <p:nvPr/>
        </p:nvSpPr>
        <p:spPr>
          <a:xfrm>
            <a:off x="1187285" y="2396084"/>
            <a:ext cx="2567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E9BB9-3F90-2E9F-1376-8FFCAF1D3CA3}"/>
              </a:ext>
            </a:extLst>
          </p:cNvPr>
          <p:cNvSpPr txBox="1"/>
          <p:nvPr/>
        </p:nvSpPr>
        <p:spPr>
          <a:xfrm>
            <a:off x="420522" y="3023638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9B61C-08A1-B19E-EDE0-E40CEDC710BA}"/>
              </a:ext>
            </a:extLst>
          </p:cNvPr>
          <p:cNvSpPr txBox="1"/>
          <p:nvPr/>
        </p:nvSpPr>
        <p:spPr>
          <a:xfrm>
            <a:off x="420522" y="3658896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DDBD5-E310-C0A3-875F-58437DA203F2}"/>
              </a:ext>
            </a:extLst>
          </p:cNvPr>
          <p:cNvSpPr txBox="1"/>
          <p:nvPr/>
        </p:nvSpPr>
        <p:spPr>
          <a:xfrm>
            <a:off x="420522" y="4925866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Keemiaravi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171D8-C8FE-1008-5773-5C82745F7292}"/>
              </a:ext>
            </a:extLst>
          </p:cNvPr>
          <p:cNvSpPr txBox="1"/>
          <p:nvPr/>
        </p:nvSpPr>
        <p:spPr>
          <a:xfrm>
            <a:off x="108008" y="4290608"/>
            <a:ext cx="3646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koos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hormoonraviga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ED8DE-8E8B-DE6E-7B3E-1CF042A93417}"/>
              </a:ext>
            </a:extLst>
          </p:cNvPr>
          <p:cNvSpPr txBox="1"/>
          <p:nvPr/>
        </p:nvSpPr>
        <p:spPr>
          <a:xfrm>
            <a:off x="8398745" y="2181568"/>
            <a:ext cx="2617412" cy="1477328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Mehed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kes</a:t>
            </a:r>
            <a:r>
              <a:rPr lang="en-GB" dirty="0">
                <a:solidFill>
                  <a:schemeClr val="bg1"/>
                </a:solidFill>
              </a:rPr>
              <a:t> said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kiiritusravi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+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hormoonravi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ja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keemiaravi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kogevad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rohkem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unetust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kui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teised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ravigrupid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6D3AA8-9973-09AE-6327-657F96DD8628}"/>
              </a:ext>
            </a:extLst>
          </p:cNvPr>
          <p:cNvSpPr/>
          <p:nvPr/>
        </p:nvSpPr>
        <p:spPr>
          <a:xfrm>
            <a:off x="8233042" y="1643620"/>
            <a:ext cx="3060314" cy="53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1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32363" y="367016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tulemused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t-EE" sz="2800" dirty="0">
                <a:latin typeface="Roboto" panose="02000000000000000000" pitchFamily="2" charset="0"/>
              </a:rPr>
              <a:t>Vaimne tervis</a:t>
            </a:r>
            <a:endParaRPr lang="en-GB" sz="2800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9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5A3E08F9-1B6F-1EAC-0B58-7329F100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695960"/>
            <a:ext cx="8890000" cy="533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AB0C85-F000-46E3-FB56-732316180F1A}"/>
              </a:ext>
            </a:extLst>
          </p:cNvPr>
          <p:cNvSpPr txBox="1"/>
          <p:nvPr/>
        </p:nvSpPr>
        <p:spPr>
          <a:xfrm>
            <a:off x="1354670" y="828040"/>
            <a:ext cx="3317343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(M1) Mis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osa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eesnäärmevähi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ravi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saanud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meestest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tunnevad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ärevust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depressiooni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küsitluse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hetkel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1BC47-8D0B-E6F6-C3B7-63CBB4A8BA50}"/>
              </a:ext>
            </a:extLst>
          </p:cNvPr>
          <p:cNvSpPr/>
          <p:nvPr/>
        </p:nvSpPr>
        <p:spPr>
          <a:xfrm>
            <a:off x="1354670" y="290092"/>
            <a:ext cx="3060314" cy="53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CC8A7-72F3-8F88-025B-2ACD3E56C3D0}"/>
              </a:ext>
            </a:extLst>
          </p:cNvPr>
          <p:cNvSpPr txBox="1"/>
          <p:nvPr/>
        </p:nvSpPr>
        <p:spPr>
          <a:xfrm>
            <a:off x="1947330" y="3484588"/>
            <a:ext cx="2630414" cy="923330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42% </a:t>
            </a:r>
            <a:r>
              <a:rPr lang="en-GB" dirty="0" err="1">
                <a:solidFill>
                  <a:schemeClr val="bg1"/>
                </a:solidFill>
              </a:rPr>
              <a:t>meestest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kogevad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mingil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määral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ärevust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või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depressiooni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B6485-1BB4-F4C3-83AA-14DB2B28536C}"/>
              </a:ext>
            </a:extLst>
          </p:cNvPr>
          <p:cNvSpPr txBox="1"/>
          <p:nvPr/>
        </p:nvSpPr>
        <p:spPr>
          <a:xfrm>
            <a:off x="4577744" y="672355"/>
            <a:ext cx="1886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tugevalt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97C13-B476-21AE-43BF-30374AD870EE}"/>
              </a:ext>
            </a:extLst>
          </p:cNvPr>
          <p:cNvSpPr txBox="1"/>
          <p:nvPr/>
        </p:nvSpPr>
        <p:spPr>
          <a:xfrm>
            <a:off x="4826685" y="4038586"/>
            <a:ext cx="10883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"/>
              </a:rPr>
              <a:t>Kergelt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A3A9D-B20E-8C3E-F692-C55E0563B594}"/>
              </a:ext>
            </a:extLst>
          </p:cNvPr>
          <p:cNvSpPr txBox="1"/>
          <p:nvPr/>
        </p:nvSpPr>
        <p:spPr>
          <a:xfrm>
            <a:off x="4868492" y="2515993"/>
            <a:ext cx="1297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"/>
              </a:rPr>
              <a:t>Mõõdukalt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CF118-EE3B-9977-9184-C3CE4AD9C278}"/>
              </a:ext>
            </a:extLst>
          </p:cNvPr>
          <p:cNvSpPr txBox="1"/>
          <p:nvPr/>
        </p:nvSpPr>
        <p:spPr>
          <a:xfrm>
            <a:off x="4868492" y="1641543"/>
            <a:ext cx="10883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"/>
              </a:rPr>
              <a:t>Tugevalt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E11A9-2B1F-FD10-03D8-F5AC5031D72B}"/>
              </a:ext>
            </a:extLst>
          </p:cNvPr>
          <p:cNvSpPr txBox="1"/>
          <p:nvPr/>
        </p:nvSpPr>
        <p:spPr>
          <a:xfrm>
            <a:off x="9221417" y="666073"/>
            <a:ext cx="1443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"/>
              </a:rPr>
              <a:t>Üldse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mitte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4844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7CA789FB-B213-3D53-A9B2-3279129DE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00" y="452865"/>
            <a:ext cx="7366000" cy="560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5A38A7-37B1-B376-45D6-F221FA492482}"/>
              </a:ext>
            </a:extLst>
          </p:cNvPr>
          <p:cNvSpPr txBox="1"/>
          <p:nvPr/>
        </p:nvSpPr>
        <p:spPr>
          <a:xfrm>
            <a:off x="1416148" y="452865"/>
            <a:ext cx="927145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(M2)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Kui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tugevalt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mõjutab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eesnäärmevähi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retsidiiv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vaimset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tervist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(%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vastanutest</a:t>
            </a:r>
            <a:r>
              <a:rPr lang="en-GB" dirty="0">
                <a:solidFill>
                  <a:srgbClr val="002060"/>
                </a:solidFill>
                <a:latin typeface="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kellel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oli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vähi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retsidiiv</a:t>
            </a:r>
            <a:r>
              <a:rPr lang="en-GB" dirty="0">
                <a:solidFill>
                  <a:srgbClr val="002060"/>
                </a:solidFill>
                <a:latin typeface="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skaalal</a:t>
            </a:r>
            <a:r>
              <a:rPr lang="en-GB" dirty="0">
                <a:solidFill>
                  <a:srgbClr val="002060"/>
                </a:solidFill>
                <a:latin typeface=""/>
              </a:rPr>
              <a:t> 1-10)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2D825-C779-22BF-DBBC-D1FEAF174990}"/>
              </a:ext>
            </a:extLst>
          </p:cNvPr>
          <p:cNvSpPr txBox="1"/>
          <p:nvPr/>
        </p:nvSpPr>
        <p:spPr>
          <a:xfrm>
            <a:off x="3843338" y="1560861"/>
            <a:ext cx="1885950" cy="954107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</a:rPr>
              <a:t>Peaaegu</a:t>
            </a:r>
            <a:r>
              <a:rPr lang="en-GB" sz="1400" dirty="0">
                <a:solidFill>
                  <a:schemeClr val="bg1"/>
                </a:solidFill>
              </a:rPr>
              <a:t> pooled </a:t>
            </a:r>
            <a:r>
              <a:rPr lang="en-GB" sz="1400" dirty="0" err="1">
                <a:solidFill>
                  <a:schemeClr val="bg1"/>
                </a:solidFill>
              </a:rPr>
              <a:t>mehed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vähi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retsidiiviga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andsid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hinnangu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kuus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ja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enam</a:t>
            </a:r>
            <a:endParaRPr lang="en-GB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8B234-FB3B-76C3-BE74-23F886FC34D1}"/>
              </a:ext>
            </a:extLst>
          </p:cNvPr>
          <p:cNvSpPr txBox="1"/>
          <p:nvPr/>
        </p:nvSpPr>
        <p:spPr>
          <a:xfrm>
            <a:off x="1909062" y="5715011"/>
            <a:ext cx="15770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Üldse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mitte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00354-2233-F0E0-6414-26196B49E4C6}"/>
              </a:ext>
            </a:extLst>
          </p:cNvPr>
          <p:cNvSpPr txBox="1"/>
          <p:nvPr/>
        </p:nvSpPr>
        <p:spPr>
          <a:xfrm>
            <a:off x="7002951" y="5715011"/>
            <a:ext cx="15770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tugevalt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7226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ECC4F432-6C55-9B88-0BFA-E7A86CEB4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2" y="724950"/>
            <a:ext cx="9550399" cy="512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BFD46-9093-1615-1F82-FA7E7C49F33B}"/>
              </a:ext>
            </a:extLst>
          </p:cNvPr>
          <p:cNvSpPr txBox="1"/>
          <p:nvPr/>
        </p:nvSpPr>
        <p:spPr>
          <a:xfrm>
            <a:off x="1253069" y="724950"/>
            <a:ext cx="737658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(M3) Mis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raviviisid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seotud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vaimsetervise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muredega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(%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vastanutest</a:t>
            </a:r>
            <a:r>
              <a:rPr lang="en-GB" dirty="0">
                <a:solidFill>
                  <a:srgbClr val="002060"/>
                </a:solidFill>
                <a:latin typeface="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kes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ütlesid</a:t>
            </a:r>
            <a:r>
              <a:rPr lang="en-GB" dirty="0">
                <a:solidFill>
                  <a:srgbClr val="002060"/>
                </a:solidFill>
                <a:latin typeface=""/>
              </a:rPr>
              <a:t>, et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nendel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oli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mõõdukas</a:t>
            </a:r>
            <a:r>
              <a:rPr lang="en-GB" dirty="0">
                <a:solidFill>
                  <a:srgbClr val="002060"/>
                </a:solidFill>
                <a:latin typeface="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raske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raske</a:t>
            </a:r>
            <a:r>
              <a:rPr lang="en-GB" dirty="0">
                <a:solidFill>
                  <a:srgbClr val="002060"/>
                </a:solidFill>
                <a:latin typeface=""/>
              </a:rPr>
              <a:t> depression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ärevus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küsitluse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hetkel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5476C-49A1-1113-BA9D-3C55BF795F46}"/>
              </a:ext>
            </a:extLst>
          </p:cNvPr>
          <p:cNvSpPr txBox="1"/>
          <p:nvPr/>
        </p:nvSpPr>
        <p:spPr>
          <a:xfrm>
            <a:off x="1253069" y="2343719"/>
            <a:ext cx="2567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C18D6-4BA4-6088-4A55-8C17E45AD0C8}"/>
              </a:ext>
            </a:extLst>
          </p:cNvPr>
          <p:cNvSpPr txBox="1"/>
          <p:nvPr/>
        </p:nvSpPr>
        <p:spPr>
          <a:xfrm>
            <a:off x="486306" y="2971273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35155-A4F6-48A6-C330-AB3F4F4BB311}"/>
              </a:ext>
            </a:extLst>
          </p:cNvPr>
          <p:cNvSpPr txBox="1"/>
          <p:nvPr/>
        </p:nvSpPr>
        <p:spPr>
          <a:xfrm>
            <a:off x="486306" y="3606531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4F131-9D3F-B495-AF0A-7ACB609C1B1E}"/>
              </a:ext>
            </a:extLst>
          </p:cNvPr>
          <p:cNvSpPr txBox="1"/>
          <p:nvPr/>
        </p:nvSpPr>
        <p:spPr>
          <a:xfrm>
            <a:off x="486306" y="4873501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Keemiaravi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19D41-C0D1-F279-94C9-EE4BF54DAE4D}"/>
              </a:ext>
            </a:extLst>
          </p:cNvPr>
          <p:cNvSpPr txBox="1"/>
          <p:nvPr/>
        </p:nvSpPr>
        <p:spPr>
          <a:xfrm>
            <a:off x="173792" y="4238243"/>
            <a:ext cx="3646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koos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hormoonraviga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E4627-5C53-190E-B778-FE162DE606E6}"/>
              </a:ext>
            </a:extLst>
          </p:cNvPr>
          <p:cNvSpPr txBox="1"/>
          <p:nvPr/>
        </p:nvSpPr>
        <p:spPr>
          <a:xfrm>
            <a:off x="8870400" y="2109945"/>
            <a:ext cx="1992393" cy="2431435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900" dirty="0" err="1">
                <a:solidFill>
                  <a:schemeClr val="bg1"/>
                </a:solidFill>
                <a:latin typeface=""/>
              </a:rPr>
              <a:t>Mehed</a:t>
            </a:r>
            <a:r>
              <a:rPr lang="en-GB" sz="1900" dirty="0">
                <a:solidFill>
                  <a:schemeClr val="bg1"/>
                </a:solidFill>
                <a:latin typeface=""/>
              </a:rPr>
              <a:t>, </a:t>
            </a:r>
            <a:r>
              <a:rPr lang="en-GB" sz="1900" dirty="0" err="1">
                <a:solidFill>
                  <a:schemeClr val="bg1"/>
                </a:solidFill>
                <a:latin typeface=""/>
              </a:rPr>
              <a:t>kes</a:t>
            </a:r>
            <a:r>
              <a:rPr lang="en-GB" sz="1900" dirty="0">
                <a:solidFill>
                  <a:schemeClr val="bg1"/>
                </a:solidFill>
                <a:latin typeface=""/>
              </a:rPr>
              <a:t> said </a:t>
            </a:r>
            <a:r>
              <a:rPr lang="en-GB" sz="19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"/>
              </a:rPr>
              <a:t>kiiritusravi</a:t>
            </a:r>
            <a:r>
              <a:rPr lang="en-GB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"/>
              </a:rPr>
              <a:t> + </a:t>
            </a:r>
            <a:r>
              <a:rPr lang="en-GB" sz="19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"/>
              </a:rPr>
              <a:t>hormoonravi</a:t>
            </a:r>
            <a:r>
              <a:rPr lang="en-GB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"/>
              </a:rPr>
              <a:t>ja</a:t>
            </a:r>
            <a:r>
              <a:rPr lang="en-GB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"/>
              </a:rPr>
              <a:t>keemiaravi</a:t>
            </a:r>
            <a:r>
              <a:rPr lang="en-GB" sz="1900" dirty="0">
                <a:solidFill>
                  <a:schemeClr val="accent4">
                    <a:lumMod val="60000"/>
                    <a:lumOff val="40000"/>
                  </a:schemeClr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"/>
              </a:rPr>
              <a:t>kogevad</a:t>
            </a:r>
            <a:r>
              <a:rPr lang="en-GB" sz="1900" dirty="0">
                <a:solidFill>
                  <a:schemeClr val="bg1"/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"/>
              </a:rPr>
              <a:t>rohkem</a:t>
            </a:r>
            <a:r>
              <a:rPr lang="en-GB" sz="1900" dirty="0">
                <a:solidFill>
                  <a:schemeClr val="bg1"/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"/>
              </a:rPr>
              <a:t>depressiooni</a:t>
            </a:r>
            <a:r>
              <a:rPr lang="en-GB" sz="1900" dirty="0">
                <a:solidFill>
                  <a:schemeClr val="bg1"/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"/>
              </a:rPr>
              <a:t>ja</a:t>
            </a:r>
            <a:r>
              <a:rPr lang="en-GB" sz="1900" dirty="0">
                <a:solidFill>
                  <a:schemeClr val="bg1"/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"/>
              </a:rPr>
              <a:t>ärevust</a:t>
            </a:r>
            <a:r>
              <a:rPr lang="en-GB" sz="1900" dirty="0">
                <a:solidFill>
                  <a:schemeClr val="bg1"/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"/>
              </a:rPr>
              <a:t>kui</a:t>
            </a:r>
            <a:r>
              <a:rPr lang="en-GB" sz="1900" dirty="0">
                <a:solidFill>
                  <a:schemeClr val="bg1"/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"/>
              </a:rPr>
              <a:t>teised</a:t>
            </a:r>
            <a:r>
              <a:rPr lang="en-GB" sz="1900" dirty="0">
                <a:solidFill>
                  <a:schemeClr val="bg1"/>
                </a:solidFill>
                <a:latin typeface="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"/>
              </a:rPr>
              <a:t>ravigrupid</a:t>
            </a:r>
            <a:endParaRPr lang="en-GB" sz="19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92C59B-4723-4910-6F18-14B672C54328}"/>
              </a:ext>
            </a:extLst>
          </p:cNvPr>
          <p:cNvSpPr/>
          <p:nvPr/>
        </p:nvSpPr>
        <p:spPr>
          <a:xfrm>
            <a:off x="8629650" y="1571997"/>
            <a:ext cx="3060314" cy="53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9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Title 22">
            <a:extLst>
              <a:ext uri="{FF2B5EF4-FFF2-40B4-BE49-F238E27FC236}">
                <a16:creationId xmlns:a16="http://schemas.microsoft.com/office/drawing/2014/main" id="{0B9771F2-2202-B7E4-0691-A721F5ED3BAB}"/>
              </a:ext>
            </a:extLst>
          </p:cNvPr>
          <p:cNvSpPr txBox="1">
            <a:spLocks/>
          </p:cNvSpPr>
          <p:nvPr/>
        </p:nvSpPr>
        <p:spPr>
          <a:xfrm>
            <a:off x="793132" y="451684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tulemused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t-EE" sz="2800" dirty="0">
                <a:latin typeface="Roboto" panose="02000000000000000000" pitchFamily="2" charset="0"/>
              </a:rPr>
              <a:t>Seksuaalne funktsioon</a:t>
            </a:r>
            <a:endParaRPr lang="en-GB" sz="2800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40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D06F59D-70D6-AA80-F967-C896684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9" y="415145"/>
            <a:ext cx="9033933" cy="5638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49EC36-62B0-18BF-F415-C8ED264A6321}"/>
              </a:ext>
            </a:extLst>
          </p:cNvPr>
          <p:cNvSpPr txBox="1"/>
          <p:nvPr/>
        </p:nvSpPr>
        <p:spPr>
          <a:xfrm>
            <a:off x="1968499" y="383443"/>
            <a:ext cx="871855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"/>
              </a:rPr>
              <a:t>(S1)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Kuidas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seksuaalfunktsiooniga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erinevate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raviviiside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järgselt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sz="1600" dirty="0">
                <a:solidFill>
                  <a:srgbClr val="002060"/>
                </a:solidFill>
                <a:latin typeface=""/>
              </a:rPr>
              <a:t>(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Elukvaliteedi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hindamine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*.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Kõige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madalam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hinnang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peegeldab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kõige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kehvemat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tulemust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.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Hinnangud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mediaan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hinnangud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eraldi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ravidele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B2EF2-CE10-4678-8835-3A37A9600229}"/>
              </a:ext>
            </a:extLst>
          </p:cNvPr>
          <p:cNvSpPr txBox="1"/>
          <p:nvPr/>
        </p:nvSpPr>
        <p:spPr>
          <a:xfrm>
            <a:off x="1840950" y="5213459"/>
            <a:ext cx="2567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44972-5C05-9B8C-46D6-72F16B91D8FB}"/>
              </a:ext>
            </a:extLst>
          </p:cNvPr>
          <p:cNvSpPr txBox="1"/>
          <p:nvPr/>
        </p:nvSpPr>
        <p:spPr>
          <a:xfrm>
            <a:off x="1074187" y="3942182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EE2EB-573D-C58C-54E5-C84F53C7D7E3}"/>
              </a:ext>
            </a:extLst>
          </p:cNvPr>
          <p:cNvSpPr txBox="1"/>
          <p:nvPr/>
        </p:nvSpPr>
        <p:spPr>
          <a:xfrm>
            <a:off x="1074187" y="2692151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F06B7-79E4-CA1C-0839-95758475C727}"/>
              </a:ext>
            </a:extLst>
          </p:cNvPr>
          <p:cNvSpPr txBox="1"/>
          <p:nvPr/>
        </p:nvSpPr>
        <p:spPr>
          <a:xfrm>
            <a:off x="1074187" y="1495108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Keemiaravi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D2E0E-197A-487E-2431-B3669F31BFBF}"/>
              </a:ext>
            </a:extLst>
          </p:cNvPr>
          <p:cNvSpPr txBox="1"/>
          <p:nvPr/>
        </p:nvSpPr>
        <p:spPr>
          <a:xfrm>
            <a:off x="1040217" y="3215980"/>
            <a:ext cx="33679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koos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hormoonraviga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10D8A-4E85-9B20-1FC1-4567D1BF4B8C}"/>
              </a:ext>
            </a:extLst>
          </p:cNvPr>
          <p:cNvSpPr txBox="1"/>
          <p:nvPr/>
        </p:nvSpPr>
        <p:spPr>
          <a:xfrm>
            <a:off x="1074187" y="4507640"/>
            <a:ext cx="33339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r>
              <a:rPr lang="en-GB" dirty="0">
                <a:solidFill>
                  <a:srgbClr val="002060"/>
                </a:solidFill>
                <a:latin typeface=""/>
              </a:rPr>
              <a:t> -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95516-2E04-FDBE-B243-BC27F8A0F1DF}"/>
              </a:ext>
            </a:extLst>
          </p:cNvPr>
          <p:cNvSpPr txBox="1"/>
          <p:nvPr/>
        </p:nvSpPr>
        <p:spPr>
          <a:xfrm>
            <a:off x="1074187" y="1965949"/>
            <a:ext cx="33339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r>
              <a:rPr lang="en-GB" dirty="0">
                <a:solidFill>
                  <a:srgbClr val="002060"/>
                </a:solidFill>
                <a:latin typeface=""/>
              </a:rPr>
              <a:t> -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00C78-DFCC-E139-3428-86BAA2C41958}"/>
              </a:ext>
            </a:extLst>
          </p:cNvPr>
          <p:cNvSpPr txBox="1"/>
          <p:nvPr/>
        </p:nvSpPr>
        <p:spPr>
          <a:xfrm>
            <a:off x="4958293" y="5779156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"/>
              </a:rPr>
              <a:t>Kehvem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elukvaliteet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0119A-4546-7F75-2759-5554E6E7B855}"/>
              </a:ext>
            </a:extLst>
          </p:cNvPr>
          <p:cNvSpPr txBox="1"/>
          <p:nvPr/>
        </p:nvSpPr>
        <p:spPr>
          <a:xfrm>
            <a:off x="8419808" y="5752824"/>
            <a:ext cx="2172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Parem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elukvaliteet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A045D4-D199-EB43-00D3-67697130418C}"/>
              </a:ext>
            </a:extLst>
          </p:cNvPr>
          <p:cNvSpPr txBox="1"/>
          <p:nvPr/>
        </p:nvSpPr>
        <p:spPr>
          <a:xfrm>
            <a:off x="8514604" y="1325961"/>
            <a:ext cx="21724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"/>
              </a:rPr>
              <a:t>Ilma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"/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"/>
              </a:rPr>
              <a:t>eesnäärmevähi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"/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"/>
              </a:rPr>
              <a:t>diagnoosita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"/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"/>
              </a:rPr>
              <a:t>ja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"/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"/>
              </a:rPr>
              <a:t>umbes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"/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"/>
              </a:rPr>
              <a:t>samas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"/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"/>
              </a:rPr>
              <a:t>vanuses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"/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"/>
              </a:rPr>
              <a:t>meeste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"/>
              </a:rPr>
              <a:t>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"/>
              </a:rPr>
              <a:t>hinnang</a:t>
            </a:r>
            <a:endParaRPr lang="en-GB" dirty="0">
              <a:solidFill>
                <a:schemeClr val="bg2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1952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9F2CF6B-2303-B6AC-396B-A5F3EB50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929219"/>
            <a:ext cx="8001000" cy="5173060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5D02FA-AE77-48B9-F128-B4F60B6FAEC8}"/>
              </a:ext>
            </a:extLst>
          </p:cNvPr>
          <p:cNvSpPr txBox="1"/>
          <p:nvPr/>
        </p:nvSpPr>
        <p:spPr>
          <a:xfrm>
            <a:off x="1778000" y="755721"/>
            <a:ext cx="484293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(S2)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Kuivõrd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suur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problem on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seksuaalfunktsioon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kõik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vastanud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B720D-22A8-5736-4362-025A9A042EA2}"/>
              </a:ext>
            </a:extLst>
          </p:cNvPr>
          <p:cNvSpPr txBox="1"/>
          <p:nvPr/>
        </p:nvSpPr>
        <p:spPr>
          <a:xfrm>
            <a:off x="1737686" y="1863717"/>
            <a:ext cx="13506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"/>
              </a:rPr>
              <a:t>Pole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25FE7-97C4-E190-96EF-93D6BF06092F}"/>
              </a:ext>
            </a:extLst>
          </p:cNvPr>
          <p:cNvSpPr txBox="1"/>
          <p:nvPr/>
        </p:nvSpPr>
        <p:spPr>
          <a:xfrm>
            <a:off x="1607511" y="3223361"/>
            <a:ext cx="12103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F14E4-5A22-44F3-02A3-7F5AEF857118}"/>
              </a:ext>
            </a:extLst>
          </p:cNvPr>
          <p:cNvSpPr txBox="1"/>
          <p:nvPr/>
        </p:nvSpPr>
        <p:spPr>
          <a:xfrm>
            <a:off x="1693236" y="4707629"/>
            <a:ext cx="10356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D915B-3CC0-6579-9002-9B3AC3AD52BF}"/>
              </a:ext>
            </a:extLst>
          </p:cNvPr>
          <p:cNvSpPr txBox="1"/>
          <p:nvPr/>
        </p:nvSpPr>
        <p:spPr>
          <a:xfrm>
            <a:off x="6547906" y="4709576"/>
            <a:ext cx="11214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Mõõdukas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A38AB-E04B-FE83-919D-F0EF5BE5AAAB}"/>
              </a:ext>
            </a:extLst>
          </p:cNvPr>
          <p:cNvSpPr txBox="1"/>
          <p:nvPr/>
        </p:nvSpPr>
        <p:spPr>
          <a:xfrm>
            <a:off x="6371694" y="1863716"/>
            <a:ext cx="11214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2060"/>
                </a:solidFill>
                <a:latin typeface=""/>
              </a:rPr>
              <a:t>Suur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AA10B-DA0C-8CDF-0C57-46AD97CE371D}"/>
              </a:ext>
            </a:extLst>
          </p:cNvPr>
          <p:cNvSpPr txBox="1"/>
          <p:nvPr/>
        </p:nvSpPr>
        <p:spPr>
          <a:xfrm>
            <a:off x="7773120" y="2794204"/>
            <a:ext cx="1948728" cy="1569660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Pooled </a:t>
            </a:r>
            <a:r>
              <a:rPr lang="en-GB" sz="1600" dirty="0" err="1">
                <a:solidFill>
                  <a:schemeClr val="bg1"/>
                </a:solidFill>
              </a:rPr>
              <a:t>mehed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vastasid</a:t>
            </a:r>
            <a:r>
              <a:rPr lang="en-GB" sz="1600" dirty="0">
                <a:solidFill>
                  <a:schemeClr val="bg1"/>
                </a:solidFill>
              </a:rPr>
              <a:t>, et </a:t>
            </a:r>
            <a:r>
              <a:rPr lang="en-GB" sz="1600" dirty="0" err="1">
                <a:solidFill>
                  <a:schemeClr val="bg1"/>
                </a:solidFill>
              </a:rPr>
              <a:t>seksuaalfunktsioon</a:t>
            </a:r>
            <a:r>
              <a:rPr lang="en-GB" sz="1600" dirty="0">
                <a:solidFill>
                  <a:schemeClr val="bg1"/>
                </a:solidFill>
              </a:rPr>
              <a:t> on </a:t>
            </a:r>
            <a:r>
              <a:rPr lang="en-GB" sz="1600" dirty="0" err="1">
                <a:solidFill>
                  <a:schemeClr val="bg1"/>
                </a:solidFill>
              </a:rPr>
              <a:t>olnud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mõõdukas</a:t>
            </a:r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või</a:t>
            </a:r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suur</a:t>
            </a:r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probleem</a:t>
            </a:r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ravi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järgselt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Ettekandest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 ettekanne on mõeldud eesnäärmevähi patsientidele ja üldsusele.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Tulemusi võib jagada ilma loata, kuid peab andma tunnustust Europa Uomo ja EURPOMS-uuringule.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Graafikute jagamisel tuleb samuti tunnustada EURPOMS-uuringut.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8DE9ADBA-93F9-C5FD-5821-357A79079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57" y="880534"/>
            <a:ext cx="8741976" cy="4491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01C1E-865F-342A-010F-2CE3A2CE85C2}"/>
              </a:ext>
            </a:extLst>
          </p:cNvPr>
          <p:cNvSpPr txBox="1"/>
          <p:nvPr/>
        </p:nvSpPr>
        <p:spPr>
          <a:xfrm>
            <a:off x="1968357" y="780521"/>
            <a:ext cx="704953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(S3)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Kuidas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mehed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hindavad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oma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praegust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seksuaalfunktsiooni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ravi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järgselt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kõik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vastanud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E75E5-2C48-D268-0821-2EF62B9E314C}"/>
              </a:ext>
            </a:extLst>
          </p:cNvPr>
          <p:cNvSpPr txBox="1"/>
          <p:nvPr/>
        </p:nvSpPr>
        <p:spPr>
          <a:xfrm>
            <a:off x="1866274" y="1936861"/>
            <a:ext cx="6769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hea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C808A-9B84-91D0-D661-ECBD16D9B97F}"/>
              </a:ext>
            </a:extLst>
          </p:cNvPr>
          <p:cNvSpPr txBox="1"/>
          <p:nvPr/>
        </p:nvSpPr>
        <p:spPr>
          <a:xfrm>
            <a:off x="2204724" y="3900820"/>
            <a:ext cx="6769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Hea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620D9-B833-B809-08A5-616B91B15B74}"/>
              </a:ext>
            </a:extLst>
          </p:cNvPr>
          <p:cNvSpPr txBox="1"/>
          <p:nvPr/>
        </p:nvSpPr>
        <p:spPr>
          <a:xfrm>
            <a:off x="3961774" y="3860529"/>
            <a:ext cx="6769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Kehv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E6E53-F392-3C42-EE13-08A2695BA3C7}"/>
              </a:ext>
            </a:extLst>
          </p:cNvPr>
          <p:cNvSpPr txBox="1"/>
          <p:nvPr/>
        </p:nvSpPr>
        <p:spPr>
          <a:xfrm>
            <a:off x="5691560" y="2183082"/>
            <a:ext cx="12955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kehv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00D80-BC6F-FF6B-9CDB-E7A9D6A3E147}"/>
              </a:ext>
            </a:extLst>
          </p:cNvPr>
          <p:cNvSpPr txBox="1"/>
          <p:nvPr/>
        </p:nvSpPr>
        <p:spPr>
          <a:xfrm>
            <a:off x="2821798" y="2136472"/>
            <a:ext cx="12955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"/>
              </a:rPr>
              <a:t>Keskmine</a:t>
            </a:r>
            <a:endParaRPr lang="en-GB" sz="16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EE29F-AFB5-8591-83BC-CAD34A7629E0}"/>
              </a:ext>
            </a:extLst>
          </p:cNvPr>
          <p:cNvSpPr txBox="1"/>
          <p:nvPr/>
        </p:nvSpPr>
        <p:spPr>
          <a:xfrm>
            <a:off x="5493125" y="4432113"/>
            <a:ext cx="4250950" cy="830997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</a:rPr>
              <a:t>Kolm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meest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neljast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kes</a:t>
            </a:r>
            <a:r>
              <a:rPr lang="en-GB" sz="1600" dirty="0">
                <a:solidFill>
                  <a:schemeClr val="bg1"/>
                </a:solidFill>
              </a:rPr>
              <a:t> said </a:t>
            </a:r>
            <a:r>
              <a:rPr lang="en-GB" sz="1600" dirty="0" err="1">
                <a:solidFill>
                  <a:schemeClr val="bg1"/>
                </a:solidFill>
              </a:rPr>
              <a:t>ravi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eesnäärmevähi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tõttu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hindavad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enda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praegust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seksuaalfunktsiooni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kehvaks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või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väga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kehvaks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685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C28EF2B-5E7F-EFBD-6B8C-1567F3AA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99" y="668765"/>
            <a:ext cx="7554933" cy="5366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0712A-056E-28DE-5A6E-D847A8C24EAE}"/>
              </a:ext>
            </a:extLst>
          </p:cNvPr>
          <p:cNvSpPr txBox="1"/>
          <p:nvPr/>
        </p:nvSpPr>
        <p:spPr>
          <a:xfrm>
            <a:off x="1776318" y="451320"/>
            <a:ext cx="10019915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"/>
              </a:rPr>
              <a:t>(S4)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Kuivõrd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suureks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probleemiks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seksuaalfunktsiooni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häire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operatsiooni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järgselt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ainult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opereeritud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patsiendid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C0E8C-94CD-A420-A274-A11852FD6E9D}"/>
              </a:ext>
            </a:extLst>
          </p:cNvPr>
          <p:cNvSpPr txBox="1"/>
          <p:nvPr/>
        </p:nvSpPr>
        <p:spPr>
          <a:xfrm>
            <a:off x="1910799" y="2296140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Suur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keskmine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EA190-14D5-A74E-5920-E753DFBED499}"/>
              </a:ext>
            </a:extLst>
          </p:cNvPr>
          <p:cNvSpPr txBox="1"/>
          <p:nvPr/>
        </p:nvSpPr>
        <p:spPr>
          <a:xfrm>
            <a:off x="4494992" y="2296140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FF0A4-4270-FAE2-CE63-70D53F948BD0}"/>
              </a:ext>
            </a:extLst>
          </p:cNvPr>
          <p:cNvSpPr txBox="1"/>
          <p:nvPr/>
        </p:nvSpPr>
        <p:spPr>
          <a:xfrm>
            <a:off x="7136278" y="2296140"/>
            <a:ext cx="23865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"/>
              </a:rPr>
              <a:t>Pole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probleemi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4BCAA-71B6-F4E4-610E-DBCA116BC8AE}"/>
              </a:ext>
            </a:extLst>
          </p:cNvPr>
          <p:cNvSpPr txBox="1"/>
          <p:nvPr/>
        </p:nvSpPr>
        <p:spPr>
          <a:xfrm>
            <a:off x="1910798" y="5377478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Suur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keskmine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DD9380-49CE-296F-B14F-0E0F7B3BCE28}"/>
              </a:ext>
            </a:extLst>
          </p:cNvPr>
          <p:cNvSpPr txBox="1"/>
          <p:nvPr/>
        </p:nvSpPr>
        <p:spPr>
          <a:xfrm>
            <a:off x="4633105" y="5377478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4F888-AEF2-E70D-C206-4E1B49A68261}"/>
              </a:ext>
            </a:extLst>
          </p:cNvPr>
          <p:cNvSpPr txBox="1"/>
          <p:nvPr/>
        </p:nvSpPr>
        <p:spPr>
          <a:xfrm>
            <a:off x="7936330" y="5364865"/>
            <a:ext cx="23865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"/>
              </a:rPr>
              <a:t>Pole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probleemi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86651-2FF4-83C4-46A1-4D6EF60154CE}"/>
              </a:ext>
            </a:extLst>
          </p:cNvPr>
          <p:cNvSpPr txBox="1"/>
          <p:nvPr/>
        </p:nvSpPr>
        <p:spPr>
          <a:xfrm>
            <a:off x="1580875" y="3829893"/>
            <a:ext cx="1087755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"/>
              </a:rPr>
              <a:t>Kuivõrd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suureks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probleemiks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seksuaalfunktsiooni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häire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järgselt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ainult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patsiendid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2B693-8BA3-9A03-5F7B-3DDAB1632090}"/>
              </a:ext>
            </a:extLst>
          </p:cNvPr>
          <p:cNvSpPr txBox="1"/>
          <p:nvPr/>
        </p:nvSpPr>
        <p:spPr>
          <a:xfrm>
            <a:off x="1752008" y="3076975"/>
            <a:ext cx="5090670" cy="584775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accent4"/>
                </a:solidFill>
              </a:rPr>
              <a:t>Enam</a:t>
            </a:r>
            <a:r>
              <a:rPr lang="en-GB" sz="1600" dirty="0">
                <a:solidFill>
                  <a:schemeClr val="accent4"/>
                </a:solidFill>
              </a:rPr>
              <a:t> </a:t>
            </a:r>
            <a:r>
              <a:rPr lang="en-GB" sz="1600" dirty="0" err="1">
                <a:solidFill>
                  <a:schemeClr val="accent4"/>
                </a:solidFill>
              </a:rPr>
              <a:t>kui</a:t>
            </a:r>
            <a:r>
              <a:rPr lang="en-GB" sz="1600" dirty="0">
                <a:solidFill>
                  <a:schemeClr val="accent4"/>
                </a:solidFill>
              </a:rPr>
              <a:t> pool </a:t>
            </a:r>
            <a:r>
              <a:rPr lang="en-GB" sz="1600" dirty="0" err="1">
                <a:solidFill>
                  <a:schemeClr val="bg1"/>
                </a:solidFill>
              </a:rPr>
              <a:t>prostatektoomia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patsientidest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ütlesid</a:t>
            </a:r>
            <a:r>
              <a:rPr lang="en-GB" sz="1600" dirty="0">
                <a:solidFill>
                  <a:schemeClr val="bg1"/>
                </a:solidFill>
              </a:rPr>
              <a:t>, et </a:t>
            </a:r>
            <a:r>
              <a:rPr lang="en-GB" sz="1600" dirty="0" err="1">
                <a:solidFill>
                  <a:schemeClr val="bg1"/>
                </a:solidFill>
              </a:rPr>
              <a:t>seksuaalfunktsiooni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häire</a:t>
            </a:r>
            <a:r>
              <a:rPr lang="en-GB" sz="1600" dirty="0">
                <a:solidFill>
                  <a:schemeClr val="bg1"/>
                </a:solidFill>
              </a:rPr>
              <a:t> on </a:t>
            </a:r>
            <a:r>
              <a:rPr lang="en-GB" sz="1600" dirty="0" err="1">
                <a:solidFill>
                  <a:schemeClr val="bg1"/>
                </a:solidFill>
              </a:rPr>
              <a:t>nende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jaoks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oluline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probleem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8BF1B5C-35FA-A602-4A0F-6E5853C3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93" y="2059516"/>
            <a:ext cx="9011600" cy="2190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71CF30-AE1C-53C8-F88A-352972AE9B3A}"/>
              </a:ext>
            </a:extLst>
          </p:cNvPr>
          <p:cNvSpPr txBox="1"/>
          <p:nvPr/>
        </p:nvSpPr>
        <p:spPr>
          <a:xfrm>
            <a:off x="1910799" y="2059516"/>
            <a:ext cx="10019915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"/>
              </a:rPr>
              <a:t>(S5) Mis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osa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eesnäärmevähi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patsientidest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katsetanud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ravimeid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abivahendeid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erektsiooni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parandamiseks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kõik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vastanud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FA838-110C-B1FB-CC49-F035C4505FAD}"/>
              </a:ext>
            </a:extLst>
          </p:cNvPr>
          <p:cNvSpPr txBox="1"/>
          <p:nvPr/>
        </p:nvSpPr>
        <p:spPr>
          <a:xfrm>
            <a:off x="2128838" y="3308779"/>
            <a:ext cx="600075" cy="369332"/>
          </a:xfrm>
          <a:prstGeom prst="rect">
            <a:avLst/>
          </a:prstGeom>
          <a:solidFill>
            <a:srgbClr val="F9B71D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6F667-8467-2546-9545-327C7867C331}"/>
              </a:ext>
            </a:extLst>
          </p:cNvPr>
          <p:cNvSpPr txBox="1"/>
          <p:nvPr/>
        </p:nvSpPr>
        <p:spPr>
          <a:xfrm>
            <a:off x="10400557" y="3312383"/>
            <a:ext cx="457943" cy="369332"/>
          </a:xfrm>
          <a:prstGeom prst="rect">
            <a:avLst/>
          </a:prstGeom>
          <a:solidFill>
            <a:srgbClr val="76859C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Ei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6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66229" y="383951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tulemused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t-EE" sz="2800" dirty="0">
                <a:latin typeface="Roboto" panose="02000000000000000000" pitchFamily="2" charset="0"/>
              </a:rPr>
              <a:t>Kusepidamatus</a:t>
            </a:r>
            <a:endParaRPr lang="en-GB" sz="2800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9EDF3DD-6E05-C496-DCFB-B50FE087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22697"/>
            <a:ext cx="8305800" cy="5212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3DB00-3C48-DE42-054C-4AFB221E6075}"/>
              </a:ext>
            </a:extLst>
          </p:cNvPr>
          <p:cNvSpPr txBox="1"/>
          <p:nvPr/>
        </p:nvSpPr>
        <p:spPr>
          <a:xfrm>
            <a:off x="1736724" y="804435"/>
            <a:ext cx="871855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"/>
              </a:rPr>
              <a:t>(U1)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Kuidas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kusepidamine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erinevate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raviviiside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järgselt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sz="1600" dirty="0">
                <a:solidFill>
                  <a:srgbClr val="002060"/>
                </a:solidFill>
                <a:latin typeface=""/>
              </a:rPr>
              <a:t>(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Elukvaliteedi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hindamine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*.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Kõige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madalam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hinnang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peegeldab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kõige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kehvemat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tulemust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.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Hinnangud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mediaan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hinnangud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eraldi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ravidele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DB584-7359-7413-36C8-FD9480EB9403}"/>
              </a:ext>
            </a:extLst>
          </p:cNvPr>
          <p:cNvSpPr txBox="1"/>
          <p:nvPr/>
        </p:nvSpPr>
        <p:spPr>
          <a:xfrm>
            <a:off x="1683787" y="4626052"/>
            <a:ext cx="2567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F0CD6A-2AE2-49F5-7642-FD15DB12CD9C}"/>
              </a:ext>
            </a:extLst>
          </p:cNvPr>
          <p:cNvSpPr txBox="1"/>
          <p:nvPr/>
        </p:nvSpPr>
        <p:spPr>
          <a:xfrm>
            <a:off x="917024" y="2456894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41C0DE-9981-CB26-E5A8-C0FAD96ADD0E}"/>
              </a:ext>
            </a:extLst>
          </p:cNvPr>
          <p:cNvSpPr txBox="1"/>
          <p:nvPr/>
        </p:nvSpPr>
        <p:spPr>
          <a:xfrm>
            <a:off x="885123" y="4093966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015060-08D7-AFC4-17AA-8974BA77F585}"/>
              </a:ext>
            </a:extLst>
          </p:cNvPr>
          <p:cNvSpPr txBox="1"/>
          <p:nvPr/>
        </p:nvSpPr>
        <p:spPr>
          <a:xfrm>
            <a:off x="917024" y="3586134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Keemiaravi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C1F6EE-1A34-33A0-E216-84E949AC1803}"/>
              </a:ext>
            </a:extLst>
          </p:cNvPr>
          <p:cNvSpPr txBox="1"/>
          <p:nvPr/>
        </p:nvSpPr>
        <p:spPr>
          <a:xfrm>
            <a:off x="851153" y="5074938"/>
            <a:ext cx="33679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koos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hormoonraviga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E6A31-3831-4368-036B-278A4F9816F5}"/>
              </a:ext>
            </a:extLst>
          </p:cNvPr>
          <p:cNvSpPr txBox="1"/>
          <p:nvPr/>
        </p:nvSpPr>
        <p:spPr>
          <a:xfrm>
            <a:off x="917024" y="1753775"/>
            <a:ext cx="33339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r>
              <a:rPr lang="en-GB" dirty="0">
                <a:solidFill>
                  <a:srgbClr val="002060"/>
                </a:solidFill>
                <a:latin typeface=""/>
              </a:rPr>
              <a:t> -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BBCA7E-F115-FC35-BF91-5D9BD5AED1E6}"/>
              </a:ext>
            </a:extLst>
          </p:cNvPr>
          <p:cNvSpPr txBox="1"/>
          <p:nvPr/>
        </p:nvSpPr>
        <p:spPr>
          <a:xfrm>
            <a:off x="885123" y="2846183"/>
            <a:ext cx="33339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r>
              <a:rPr lang="en-GB" dirty="0">
                <a:solidFill>
                  <a:srgbClr val="002060"/>
                </a:solidFill>
                <a:latin typeface=""/>
              </a:rPr>
              <a:t> -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1102B-C7A8-E6C8-79D1-B5FD6D7C8495}"/>
              </a:ext>
            </a:extLst>
          </p:cNvPr>
          <p:cNvSpPr txBox="1"/>
          <p:nvPr/>
        </p:nvSpPr>
        <p:spPr>
          <a:xfrm>
            <a:off x="4614939" y="5721269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"/>
              </a:rPr>
              <a:t>Kehvem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elukvaliteet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106A7E-A0D4-59EF-FB64-AE4A93ADC81A}"/>
              </a:ext>
            </a:extLst>
          </p:cNvPr>
          <p:cNvSpPr txBox="1"/>
          <p:nvPr/>
        </p:nvSpPr>
        <p:spPr>
          <a:xfrm>
            <a:off x="7784177" y="5693620"/>
            <a:ext cx="2172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Parem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elukvaliteet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EBBEEB-4BC3-0E7D-46AC-3EE542C8D3E9}"/>
              </a:ext>
            </a:extLst>
          </p:cNvPr>
          <p:cNvSpPr txBox="1"/>
          <p:nvPr/>
        </p:nvSpPr>
        <p:spPr>
          <a:xfrm>
            <a:off x="8681001" y="1715249"/>
            <a:ext cx="1567899" cy="1569660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Prostatektoomia</a:t>
            </a:r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on </a:t>
            </a:r>
            <a:r>
              <a:rPr lang="en-GB" sz="1600" dirty="0" err="1">
                <a:solidFill>
                  <a:schemeClr val="bg1"/>
                </a:solidFill>
              </a:rPr>
              <a:t>seotud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kehvema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elukvaliteediga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kiiritusraviga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võrreldes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8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0856F30-DB4D-B58F-464F-B2FD58C0B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999942"/>
            <a:ext cx="8085667" cy="4461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2E961A-74E5-0082-3DF9-4EE7D1DEA2ED}"/>
              </a:ext>
            </a:extLst>
          </p:cNvPr>
          <p:cNvSpPr txBox="1"/>
          <p:nvPr/>
        </p:nvSpPr>
        <p:spPr>
          <a:xfrm>
            <a:off x="2072338" y="843002"/>
            <a:ext cx="834365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(U2)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Kui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palju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mehi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kogevad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uriinipidamatust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ravi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järgselt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(%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vastanutest</a:t>
            </a:r>
            <a:r>
              <a:rPr lang="en-GB" dirty="0">
                <a:solidFill>
                  <a:srgbClr val="002060"/>
                </a:solidFill>
                <a:latin typeface="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kes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kogevad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sagedat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tilkumist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ei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saa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pidamist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kontrollida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1D2C7-D890-244C-1253-CB1EC437CC5D}"/>
              </a:ext>
            </a:extLst>
          </p:cNvPr>
          <p:cNvSpPr txBox="1"/>
          <p:nvPr/>
        </p:nvSpPr>
        <p:spPr>
          <a:xfrm>
            <a:off x="685098" y="2138821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Ainult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operatsiooni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järgselt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505F4-8052-DE66-5071-0AAF78ECDCFE}"/>
              </a:ext>
            </a:extLst>
          </p:cNvPr>
          <p:cNvSpPr txBox="1"/>
          <p:nvPr/>
        </p:nvSpPr>
        <p:spPr>
          <a:xfrm>
            <a:off x="735544" y="2665093"/>
            <a:ext cx="3233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Operatsiooni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järgselt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DC933-22F6-D1DC-0983-ACB7E64C7A66}"/>
              </a:ext>
            </a:extLst>
          </p:cNvPr>
          <p:cNvSpPr/>
          <p:nvPr/>
        </p:nvSpPr>
        <p:spPr>
          <a:xfrm>
            <a:off x="1318727" y="3354340"/>
            <a:ext cx="2700337" cy="110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908322-5C41-47A4-F12E-AF374756EC66}"/>
              </a:ext>
            </a:extLst>
          </p:cNvPr>
          <p:cNvSpPr txBox="1"/>
          <p:nvPr/>
        </p:nvSpPr>
        <p:spPr>
          <a:xfrm>
            <a:off x="685098" y="3380519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Aktiivse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jälgimise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ajal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E725A-BA1A-D637-3C8F-D641889F1202}"/>
              </a:ext>
            </a:extLst>
          </p:cNvPr>
          <p:cNvSpPr txBox="1"/>
          <p:nvPr/>
        </p:nvSpPr>
        <p:spPr>
          <a:xfrm>
            <a:off x="685098" y="3947285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Ainult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järgselt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EA1E2-E0E0-B279-0B5C-9D61682CD9FE}"/>
              </a:ext>
            </a:extLst>
          </p:cNvPr>
          <p:cNvSpPr txBox="1"/>
          <p:nvPr/>
        </p:nvSpPr>
        <p:spPr>
          <a:xfrm>
            <a:off x="634652" y="4463167"/>
            <a:ext cx="33339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ja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hormoonravi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järgselt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19717-FFF5-BCF7-5A7E-B058A4D5A0FB}"/>
              </a:ext>
            </a:extLst>
          </p:cNvPr>
          <p:cNvSpPr txBox="1"/>
          <p:nvPr/>
        </p:nvSpPr>
        <p:spPr>
          <a:xfrm>
            <a:off x="7968192" y="3617609"/>
            <a:ext cx="2161646" cy="1323439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60% </a:t>
            </a:r>
            <a:r>
              <a:rPr lang="en-GB" sz="1600" dirty="0" err="1">
                <a:solidFill>
                  <a:schemeClr val="bg1"/>
                </a:solidFill>
              </a:rPr>
              <a:t>ravi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saanud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meestest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vastasid</a:t>
            </a:r>
            <a:r>
              <a:rPr lang="en-GB" sz="1600" dirty="0">
                <a:solidFill>
                  <a:schemeClr val="bg1"/>
                </a:solidFill>
              </a:rPr>
              <a:t>, et </a:t>
            </a:r>
            <a:r>
              <a:rPr lang="en-GB" sz="1600" dirty="0" err="1">
                <a:solidFill>
                  <a:schemeClr val="bg1"/>
                </a:solidFill>
              </a:rPr>
              <a:t>neil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esineb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mingil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määral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probleeme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uriinipidamisega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44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73687BB-B913-5DCF-AD2D-555F8B628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74" y="1062617"/>
            <a:ext cx="8268083" cy="4732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6FBC4-93F3-A899-CE9A-8F1EAA143139}"/>
              </a:ext>
            </a:extLst>
          </p:cNvPr>
          <p:cNvSpPr txBox="1"/>
          <p:nvPr/>
        </p:nvSpPr>
        <p:spPr>
          <a:xfrm>
            <a:off x="1363210" y="930812"/>
            <a:ext cx="542306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"/>
              </a:rPr>
              <a:t>(U3)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Mitu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pesukaitset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(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hügieensidet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)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kasutavad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mehed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,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kes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 said </a:t>
            </a:r>
            <a:r>
              <a:rPr lang="en-GB" sz="2400" b="1" dirty="0" err="1">
                <a:solidFill>
                  <a:srgbClr val="002060"/>
                </a:solidFill>
                <a:latin typeface=""/>
              </a:rPr>
              <a:t>ravi</a:t>
            </a:r>
            <a:r>
              <a:rPr lang="en-GB" sz="24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Kõik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vastajad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8E2A7-5489-D695-EDFD-48CBA17C0434}"/>
              </a:ext>
            </a:extLst>
          </p:cNvPr>
          <p:cNvSpPr txBox="1"/>
          <p:nvPr/>
        </p:nvSpPr>
        <p:spPr>
          <a:xfrm>
            <a:off x="2287312" y="2758415"/>
            <a:ext cx="961904" cy="584775"/>
          </a:xfrm>
          <a:prstGeom prst="rect">
            <a:avLst/>
          </a:prstGeom>
          <a:solidFill>
            <a:srgbClr val="F9B71D"/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accent5">
                    <a:lumMod val="50000"/>
                  </a:schemeClr>
                </a:solidFill>
              </a:rPr>
              <a:t>Kolm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1600" b="1" dirty="0" err="1">
                <a:solidFill>
                  <a:schemeClr val="accent5">
                    <a:lumMod val="50000"/>
                  </a:schemeClr>
                </a:solidFill>
              </a:rPr>
              <a:t>või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accent5">
                    <a:lumMod val="50000"/>
                  </a:schemeClr>
                </a:solidFill>
              </a:rPr>
              <a:t>enam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946FF-3400-A9A1-93C6-5638CFDEED61}"/>
              </a:ext>
            </a:extLst>
          </p:cNvPr>
          <p:cNvSpPr txBox="1"/>
          <p:nvPr/>
        </p:nvSpPr>
        <p:spPr>
          <a:xfrm>
            <a:off x="3623835" y="2758415"/>
            <a:ext cx="810512" cy="584775"/>
          </a:xfrm>
          <a:prstGeom prst="rect">
            <a:avLst/>
          </a:prstGeom>
          <a:solidFill>
            <a:srgbClr val="F5C874"/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accent5">
                    <a:lumMod val="50000"/>
                  </a:schemeClr>
                </a:solidFill>
              </a:rPr>
              <a:t>Kaks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accent5">
                    <a:lumMod val="50000"/>
                  </a:schemeClr>
                </a:solidFill>
              </a:rPr>
              <a:t>päevas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65840-9AE1-8A24-CA38-7A0E53E26569}"/>
              </a:ext>
            </a:extLst>
          </p:cNvPr>
          <p:cNvSpPr txBox="1"/>
          <p:nvPr/>
        </p:nvSpPr>
        <p:spPr>
          <a:xfrm>
            <a:off x="5327861" y="2696859"/>
            <a:ext cx="908308" cy="646331"/>
          </a:xfrm>
          <a:prstGeom prst="rect">
            <a:avLst/>
          </a:prstGeom>
          <a:solidFill>
            <a:srgbClr val="FCDBA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Üks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päevas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0DDCC-C240-9371-3ADE-6EFA63A8B700}"/>
              </a:ext>
            </a:extLst>
          </p:cNvPr>
          <p:cNvSpPr txBox="1"/>
          <p:nvPr/>
        </p:nvSpPr>
        <p:spPr>
          <a:xfrm>
            <a:off x="7741751" y="2997462"/>
            <a:ext cx="1072306" cy="369332"/>
          </a:xfrm>
          <a:prstGeom prst="rect">
            <a:avLst/>
          </a:prstGeom>
          <a:solidFill>
            <a:srgbClr val="76859C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Ei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kasuta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836A2-F455-C62F-03A3-86B772D38A2C}"/>
              </a:ext>
            </a:extLst>
          </p:cNvPr>
          <p:cNvSpPr txBox="1"/>
          <p:nvPr/>
        </p:nvSpPr>
        <p:spPr>
          <a:xfrm>
            <a:off x="2667340" y="4504107"/>
            <a:ext cx="2361860" cy="1077218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</a:rPr>
              <a:t>Enam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kui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kolmandik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meestest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kasutab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ravi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järgselt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üht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või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rohkem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pesukaitset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igal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päeval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368B77B-2275-BDF9-46CB-F7AFD1B46618}"/>
              </a:ext>
            </a:extLst>
          </p:cNvPr>
          <p:cNvSpPr/>
          <p:nvPr/>
        </p:nvSpPr>
        <p:spPr>
          <a:xfrm>
            <a:off x="2023437" y="2204876"/>
            <a:ext cx="810511" cy="678964"/>
          </a:xfrm>
          <a:custGeom>
            <a:avLst/>
            <a:gdLst>
              <a:gd name="connsiteX0" fmla="*/ 75189 w 261267"/>
              <a:gd name="connsiteY0" fmla="*/ 486324 h 486324"/>
              <a:gd name="connsiteX1" fmla="*/ 75189 w 261267"/>
              <a:gd name="connsiteY1" fmla="*/ 486324 h 486324"/>
              <a:gd name="connsiteX2" fmla="*/ 89476 w 261267"/>
              <a:gd name="connsiteY2" fmla="*/ 329161 h 486324"/>
              <a:gd name="connsiteX3" fmla="*/ 118051 w 261267"/>
              <a:gd name="connsiteY3" fmla="*/ 186286 h 486324"/>
              <a:gd name="connsiteX4" fmla="*/ 189489 w 261267"/>
              <a:gd name="connsiteY4" fmla="*/ 100561 h 486324"/>
              <a:gd name="connsiteX5" fmla="*/ 232351 w 261267"/>
              <a:gd name="connsiteY5" fmla="*/ 71986 h 486324"/>
              <a:gd name="connsiteX6" fmla="*/ 260926 w 261267"/>
              <a:gd name="connsiteY6" fmla="*/ 29124 h 486324"/>
              <a:gd name="connsiteX7" fmla="*/ 218064 w 261267"/>
              <a:gd name="connsiteY7" fmla="*/ 549 h 486324"/>
              <a:gd name="connsiteX8" fmla="*/ 118051 w 261267"/>
              <a:gd name="connsiteY8" fmla="*/ 14836 h 486324"/>
              <a:gd name="connsiteX9" fmla="*/ 75189 w 261267"/>
              <a:gd name="connsiteY9" fmla="*/ 29124 h 486324"/>
              <a:gd name="connsiteX10" fmla="*/ 3751 w 261267"/>
              <a:gd name="connsiteY10" fmla="*/ 157711 h 486324"/>
              <a:gd name="connsiteX11" fmla="*/ 60901 w 261267"/>
              <a:gd name="connsiteY11" fmla="*/ 372024 h 486324"/>
              <a:gd name="connsiteX12" fmla="*/ 103764 w 261267"/>
              <a:gd name="connsiteY12" fmla="*/ 372024 h 486324"/>
              <a:gd name="connsiteX13" fmla="*/ 103764 w 261267"/>
              <a:gd name="connsiteY13" fmla="*/ 372024 h 486324"/>
              <a:gd name="connsiteX14" fmla="*/ 103764 w 261267"/>
              <a:gd name="connsiteY14" fmla="*/ 372024 h 486324"/>
              <a:gd name="connsiteX15" fmla="*/ 75189 w 261267"/>
              <a:gd name="connsiteY15" fmla="*/ 486324 h 48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267" h="486324">
                <a:moveTo>
                  <a:pt x="75189" y="486324"/>
                </a:moveTo>
                <a:lnTo>
                  <a:pt x="75189" y="486324"/>
                </a:lnTo>
                <a:cubicBezTo>
                  <a:pt x="79951" y="433936"/>
                  <a:pt x="83667" y="381443"/>
                  <a:pt x="89476" y="329161"/>
                </a:cubicBezTo>
                <a:cubicBezTo>
                  <a:pt x="93236" y="295320"/>
                  <a:pt x="98776" y="224836"/>
                  <a:pt x="118051" y="186286"/>
                </a:cubicBezTo>
                <a:cubicBezTo>
                  <a:pt x="134106" y="154176"/>
                  <a:pt x="162406" y="123130"/>
                  <a:pt x="189489" y="100561"/>
                </a:cubicBezTo>
                <a:cubicBezTo>
                  <a:pt x="202680" y="89568"/>
                  <a:pt x="218064" y="81511"/>
                  <a:pt x="232351" y="71986"/>
                </a:cubicBezTo>
                <a:cubicBezTo>
                  <a:pt x="241876" y="57699"/>
                  <a:pt x="264293" y="45962"/>
                  <a:pt x="260926" y="29124"/>
                </a:cubicBezTo>
                <a:cubicBezTo>
                  <a:pt x="257559" y="12286"/>
                  <a:pt x="235150" y="2258"/>
                  <a:pt x="218064" y="549"/>
                </a:cubicBezTo>
                <a:cubicBezTo>
                  <a:pt x="184555" y="-2802"/>
                  <a:pt x="151389" y="10074"/>
                  <a:pt x="118051" y="14836"/>
                </a:cubicBezTo>
                <a:cubicBezTo>
                  <a:pt x="103764" y="19599"/>
                  <a:pt x="85838" y="18475"/>
                  <a:pt x="75189" y="29124"/>
                </a:cubicBezTo>
                <a:cubicBezTo>
                  <a:pt x="26062" y="78252"/>
                  <a:pt x="21718" y="103813"/>
                  <a:pt x="3751" y="157711"/>
                </a:cubicBezTo>
                <a:cubicBezTo>
                  <a:pt x="10360" y="243622"/>
                  <a:pt x="-31140" y="341344"/>
                  <a:pt x="60901" y="372024"/>
                </a:cubicBezTo>
                <a:cubicBezTo>
                  <a:pt x="74455" y="376542"/>
                  <a:pt x="89476" y="372024"/>
                  <a:pt x="103764" y="372024"/>
                </a:cubicBezTo>
                <a:lnTo>
                  <a:pt x="103764" y="372024"/>
                </a:lnTo>
                <a:lnTo>
                  <a:pt x="103764" y="372024"/>
                </a:lnTo>
                <a:lnTo>
                  <a:pt x="75189" y="4863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0326D587-C02D-6F60-0438-C62779631826}"/>
              </a:ext>
            </a:extLst>
          </p:cNvPr>
          <p:cNvSpPr/>
          <p:nvPr/>
        </p:nvSpPr>
        <p:spPr>
          <a:xfrm>
            <a:off x="6401324" y="1615052"/>
            <a:ext cx="930825" cy="545049"/>
          </a:xfrm>
          <a:prstGeom prst="triangle">
            <a:avLst/>
          </a:prstGeom>
          <a:solidFill>
            <a:srgbClr val="7685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0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26FFFD0-6300-C93D-B91E-E0D39CE9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24" y="1246996"/>
            <a:ext cx="8373533" cy="3955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779DB-F45E-BAAF-D205-670C618EF5EA}"/>
              </a:ext>
            </a:extLst>
          </p:cNvPr>
          <p:cNvSpPr txBox="1"/>
          <p:nvPr/>
        </p:nvSpPr>
        <p:spPr>
          <a:xfrm>
            <a:off x="1876881" y="1199859"/>
            <a:ext cx="100199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"/>
              </a:rPr>
              <a:t>(S4)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Kuivõrd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suureks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probleemiks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tilkumine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ja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pidamatus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kõik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vastanud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F7B3D-BE96-E315-3FA7-2EBD2D9E4C10}"/>
              </a:ext>
            </a:extLst>
          </p:cNvPr>
          <p:cNvSpPr txBox="1"/>
          <p:nvPr/>
        </p:nvSpPr>
        <p:spPr>
          <a:xfrm>
            <a:off x="2027024" y="3224882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Suur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keskmine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3BAFA-739A-2DBF-3C2F-2AB3F1A28D6A}"/>
              </a:ext>
            </a:extLst>
          </p:cNvPr>
          <p:cNvSpPr txBox="1"/>
          <p:nvPr/>
        </p:nvSpPr>
        <p:spPr>
          <a:xfrm>
            <a:off x="5020517" y="3252311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0E450-C5E3-E246-9F71-24029C904F3C}"/>
              </a:ext>
            </a:extLst>
          </p:cNvPr>
          <p:cNvSpPr txBox="1"/>
          <p:nvPr/>
        </p:nvSpPr>
        <p:spPr>
          <a:xfrm>
            <a:off x="8014010" y="3252311"/>
            <a:ext cx="23865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"/>
              </a:rPr>
              <a:t>Pole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probleemi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A2C5D-0A23-B249-E258-2DD99FB91BB1}"/>
              </a:ext>
            </a:extLst>
          </p:cNvPr>
          <p:cNvSpPr txBox="1"/>
          <p:nvPr/>
        </p:nvSpPr>
        <p:spPr>
          <a:xfrm>
            <a:off x="2445242" y="4444781"/>
            <a:ext cx="4341321" cy="584775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58% </a:t>
            </a:r>
            <a:r>
              <a:rPr lang="en-GB" sz="1600" dirty="0" err="1">
                <a:solidFill>
                  <a:schemeClr val="bg1"/>
                </a:solidFill>
              </a:rPr>
              <a:t>meestest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kes</a:t>
            </a:r>
            <a:r>
              <a:rPr lang="en-GB" sz="1600" dirty="0">
                <a:solidFill>
                  <a:schemeClr val="bg1"/>
                </a:solidFill>
              </a:rPr>
              <a:t> said </a:t>
            </a:r>
            <a:r>
              <a:rPr lang="en-GB" sz="1600" dirty="0" err="1">
                <a:solidFill>
                  <a:schemeClr val="bg1"/>
                </a:solidFill>
              </a:rPr>
              <a:t>ravi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eesnäärmevähi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tõttu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peavad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tilkumist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ja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pidamatust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probleemiks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77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83BDA68-E661-FC97-ACF9-C6DF1622A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4" y="734980"/>
            <a:ext cx="7560734" cy="5318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65E95A-4ADE-64B7-9491-92536864E75F}"/>
              </a:ext>
            </a:extLst>
          </p:cNvPr>
          <p:cNvSpPr txBox="1"/>
          <p:nvPr/>
        </p:nvSpPr>
        <p:spPr>
          <a:xfrm>
            <a:off x="1119644" y="804435"/>
            <a:ext cx="1026749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"/>
              </a:rPr>
              <a:t>(S4)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Kuivõrd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suureks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probleemiks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tilkumine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ja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pidamatus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operatsiooni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järgselt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ainult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opereeritud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patsiendid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2808C-86C7-0E97-038E-0B3FC7BE5FFF}"/>
              </a:ext>
            </a:extLst>
          </p:cNvPr>
          <p:cNvSpPr txBox="1"/>
          <p:nvPr/>
        </p:nvSpPr>
        <p:spPr>
          <a:xfrm>
            <a:off x="1448329" y="2433543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Suur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keskmine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4BC36-0187-4A30-5A3C-9DDAC3A81938}"/>
              </a:ext>
            </a:extLst>
          </p:cNvPr>
          <p:cNvSpPr txBox="1"/>
          <p:nvPr/>
        </p:nvSpPr>
        <p:spPr>
          <a:xfrm>
            <a:off x="4441822" y="2433543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38BB9-6E0F-1A29-726E-0569FE15FD68}"/>
              </a:ext>
            </a:extLst>
          </p:cNvPr>
          <p:cNvSpPr txBox="1"/>
          <p:nvPr/>
        </p:nvSpPr>
        <p:spPr>
          <a:xfrm>
            <a:off x="7435315" y="2433543"/>
            <a:ext cx="23865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"/>
              </a:rPr>
              <a:t>Pole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probleemi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15776-8A1A-BA2E-ACF7-DB499A34BE4A}"/>
              </a:ext>
            </a:extLst>
          </p:cNvPr>
          <p:cNvSpPr txBox="1"/>
          <p:nvPr/>
        </p:nvSpPr>
        <p:spPr>
          <a:xfrm>
            <a:off x="1326936" y="5386664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Suur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keskmine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4860F-5A4A-AD43-272E-18877A51D5A3}"/>
              </a:ext>
            </a:extLst>
          </p:cNvPr>
          <p:cNvSpPr txBox="1"/>
          <p:nvPr/>
        </p:nvSpPr>
        <p:spPr>
          <a:xfrm>
            <a:off x="4320429" y="5340497"/>
            <a:ext cx="2386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või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väike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CCFB8-3C6D-3FD5-2F2A-E4211E44FFC3}"/>
              </a:ext>
            </a:extLst>
          </p:cNvPr>
          <p:cNvSpPr txBox="1"/>
          <p:nvPr/>
        </p:nvSpPr>
        <p:spPr>
          <a:xfrm>
            <a:off x="7313922" y="5340497"/>
            <a:ext cx="23865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"/>
              </a:rPr>
              <a:t>Pole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probleemi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8EE74-246C-52EB-AD73-3E63DD23F93C}"/>
              </a:ext>
            </a:extLst>
          </p:cNvPr>
          <p:cNvSpPr txBox="1"/>
          <p:nvPr/>
        </p:nvSpPr>
        <p:spPr>
          <a:xfrm>
            <a:off x="1326936" y="3693320"/>
            <a:ext cx="1060377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"/>
              </a:rPr>
              <a:t>Kuivõrd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suureks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probleemiks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tilkumine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ja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pidamatus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"/>
              </a:rPr>
              <a:t>järgselt</a:t>
            </a:r>
            <a:r>
              <a:rPr lang="en-GB" sz="2000" b="1" dirty="0">
                <a:solidFill>
                  <a:srgbClr val="002060"/>
                </a:solidFill>
                <a:latin typeface=""/>
              </a:rPr>
              <a:t>?</a:t>
            </a:r>
          </a:p>
          <a:p>
            <a:r>
              <a:rPr lang="en-GB" dirty="0">
                <a:solidFill>
                  <a:srgbClr val="002060"/>
                </a:solidFill>
                <a:latin typeface=""/>
              </a:rPr>
              <a:t>(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ainult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patsiendid</a:t>
            </a:r>
            <a:r>
              <a:rPr lang="en-GB" dirty="0">
                <a:solidFill>
                  <a:srgbClr val="002060"/>
                </a:solidFill>
                <a:latin typeface=""/>
              </a:rPr>
              <a:t>*)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040015-A17A-D343-E28A-C1922904A2BE}"/>
              </a:ext>
            </a:extLst>
          </p:cNvPr>
          <p:cNvSpPr txBox="1"/>
          <p:nvPr/>
        </p:nvSpPr>
        <p:spPr>
          <a:xfrm>
            <a:off x="1989665" y="3021608"/>
            <a:ext cx="5886648" cy="584775"/>
          </a:xfrm>
          <a:prstGeom prst="rect">
            <a:avLst/>
          </a:prstGeom>
          <a:solidFill>
            <a:srgbClr val="A48BB4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68% </a:t>
            </a:r>
            <a:r>
              <a:rPr lang="en-GB" sz="1600" dirty="0" err="1">
                <a:solidFill>
                  <a:schemeClr val="bg1"/>
                </a:solidFill>
              </a:rPr>
              <a:t>prostatektoomia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patsientidest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peavad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tilkumist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ja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pidamatust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probleemiks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6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EUPROMS </a:t>
            </a: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uuring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r>
              <a:rPr lang="et-EE" sz="2800" dirty="0">
                <a:latin typeface="Roboto" panose="02000000000000000000" pitchFamily="2" charset="0"/>
              </a:rPr>
              <a:t>Kokkuvõtteks</a:t>
            </a:r>
            <a:endParaRPr lang="en-GB" sz="2800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</a:t>
            </a: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uuringust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2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Kokkuvõtteks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C73A13A0-5E64-3CCA-2B8D-CD7D0D19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7" y="1533460"/>
            <a:ext cx="8322733" cy="4520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1EC06-0E4F-D9A4-9B48-32BA39BC6987}"/>
              </a:ext>
            </a:extLst>
          </p:cNvPr>
          <p:cNvSpPr txBox="1"/>
          <p:nvPr/>
        </p:nvSpPr>
        <p:spPr>
          <a:xfrm>
            <a:off x="1763575" y="1456705"/>
            <a:ext cx="89234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"/>
              </a:rPr>
              <a:t>1.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jälgimine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peab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olema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kaalutud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esimese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ravivariandina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tagamaks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paremat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elukvaliteeti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2B852-B265-0651-CF01-73E88F72D49D}"/>
              </a:ext>
            </a:extLst>
          </p:cNvPr>
          <p:cNvSpPr txBox="1"/>
          <p:nvPr/>
        </p:nvSpPr>
        <p:spPr>
          <a:xfrm>
            <a:off x="1594759" y="2884646"/>
            <a:ext cx="2567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7E9D3-D073-1259-00A9-5BCA5EE95C7E}"/>
              </a:ext>
            </a:extLst>
          </p:cNvPr>
          <p:cNvSpPr txBox="1"/>
          <p:nvPr/>
        </p:nvSpPr>
        <p:spPr>
          <a:xfrm>
            <a:off x="831634" y="5583862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74CB2-3F47-5459-CF3D-0A9264DC92FD}"/>
              </a:ext>
            </a:extLst>
          </p:cNvPr>
          <p:cNvSpPr txBox="1"/>
          <p:nvPr/>
        </p:nvSpPr>
        <p:spPr>
          <a:xfrm>
            <a:off x="820281" y="4870919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A72286-29D8-54D2-CDDA-EE71C9C84712}"/>
              </a:ext>
            </a:extLst>
          </p:cNvPr>
          <p:cNvSpPr txBox="1"/>
          <p:nvPr/>
        </p:nvSpPr>
        <p:spPr>
          <a:xfrm>
            <a:off x="843022" y="4277576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Keemiaravi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AD3D3-DA9E-60BA-70E9-0CDF0AC52AE9}"/>
              </a:ext>
            </a:extLst>
          </p:cNvPr>
          <p:cNvSpPr/>
          <p:nvPr/>
        </p:nvSpPr>
        <p:spPr>
          <a:xfrm>
            <a:off x="1282460" y="3477275"/>
            <a:ext cx="2871787" cy="63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EFABC-844D-8CF9-CD6C-66A0FA2C238A}"/>
              </a:ext>
            </a:extLst>
          </p:cNvPr>
          <p:cNvSpPr txBox="1"/>
          <p:nvPr/>
        </p:nvSpPr>
        <p:spPr>
          <a:xfrm>
            <a:off x="530508" y="3499567"/>
            <a:ext cx="3646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koos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hormoonraviga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2006DD-8862-AE86-ED4D-282937204371}"/>
              </a:ext>
            </a:extLst>
          </p:cNvPr>
          <p:cNvSpPr txBox="1"/>
          <p:nvPr/>
        </p:nvSpPr>
        <p:spPr>
          <a:xfrm>
            <a:off x="2256649" y="2235937"/>
            <a:ext cx="30897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"/>
              </a:rPr>
              <a:t>Kusepidamise</a:t>
            </a:r>
            <a:r>
              <a:rPr lang="en-GB" sz="1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"/>
              </a:rPr>
              <a:t>mediaan</a:t>
            </a:r>
            <a:r>
              <a:rPr lang="en-GB" sz="1400" b="1" dirty="0">
                <a:solidFill>
                  <a:srgbClr val="002060"/>
                </a:solidFill>
                <a:latin typeface=""/>
              </a:rPr>
              <a:t>-EPIC </a:t>
            </a:r>
            <a:r>
              <a:rPr lang="en-GB" sz="1400" b="1" dirty="0" err="1">
                <a:solidFill>
                  <a:srgbClr val="002060"/>
                </a:solidFill>
                <a:latin typeface=""/>
              </a:rPr>
              <a:t>hinnang</a:t>
            </a:r>
            <a:endParaRPr lang="en-GB" sz="1400" b="1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DF430-ECAA-88B0-FC64-EEEE60C7FD22}"/>
              </a:ext>
            </a:extLst>
          </p:cNvPr>
          <p:cNvSpPr txBox="1"/>
          <p:nvPr/>
        </p:nvSpPr>
        <p:spPr>
          <a:xfrm>
            <a:off x="5895153" y="2291453"/>
            <a:ext cx="60520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"/>
              </a:rPr>
              <a:t>Seksuaalfubktsiooni</a:t>
            </a:r>
            <a:r>
              <a:rPr lang="en-GB" sz="14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"/>
              </a:rPr>
              <a:t>mediaan</a:t>
            </a:r>
            <a:r>
              <a:rPr lang="en-GB" sz="1400" b="1" dirty="0">
                <a:solidFill>
                  <a:srgbClr val="002060"/>
                </a:solidFill>
                <a:latin typeface=""/>
              </a:rPr>
              <a:t>-EPIC </a:t>
            </a:r>
            <a:r>
              <a:rPr lang="en-GB" sz="1400" b="1" dirty="0" err="1">
                <a:solidFill>
                  <a:srgbClr val="002060"/>
                </a:solidFill>
                <a:latin typeface=""/>
              </a:rPr>
              <a:t>hinnang</a:t>
            </a:r>
            <a:endParaRPr lang="en-GB" sz="1400" b="1" dirty="0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8092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Kokkuvõtteks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AEB033C-5793-F25D-1D6E-6795E4FD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5" y="1480860"/>
            <a:ext cx="8441023" cy="4657116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0FE94-7CAF-7065-6222-D0020C70AA39}"/>
              </a:ext>
            </a:extLst>
          </p:cNvPr>
          <p:cNvSpPr txBox="1"/>
          <p:nvPr/>
        </p:nvSpPr>
        <p:spPr>
          <a:xfrm>
            <a:off x="2048935" y="1419434"/>
            <a:ext cx="962794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"/>
              </a:rPr>
              <a:t>2.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Varajane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diagnoosimine</a:t>
            </a:r>
            <a:r>
              <a:rPr lang="en-GB" sz="2200" b="1" dirty="0">
                <a:solidFill>
                  <a:srgbClr val="002060"/>
                </a:solidFill>
                <a:latin typeface=""/>
              </a:rPr>
              <a:t> on </a:t>
            </a:r>
            <a:r>
              <a:rPr lang="en-GB" sz="2200" b="1" dirty="0" err="1">
                <a:solidFill>
                  <a:srgbClr val="002060"/>
                </a:solidFill>
                <a:latin typeface=""/>
              </a:rPr>
              <a:t>võtmetähendusega</a:t>
            </a:r>
            <a:endParaRPr lang="en-GB" sz="2200" b="1" dirty="0">
              <a:solidFill>
                <a:srgbClr val="002060"/>
              </a:solidFill>
              <a:latin typeface=""/>
            </a:endParaRPr>
          </a:p>
          <a:p>
            <a:r>
              <a:rPr lang="en-GB" sz="1600" dirty="0">
                <a:solidFill>
                  <a:srgbClr val="002060"/>
                </a:solidFill>
                <a:latin typeface=""/>
              </a:rPr>
              <a:t>(%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patsientidest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mõõdukate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,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suurte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ja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väga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suurte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"/>
              </a:rPr>
              <a:t>probleemidega</a:t>
            </a:r>
            <a:r>
              <a:rPr lang="en-GB" sz="1600" dirty="0">
                <a:solidFill>
                  <a:srgbClr val="002060"/>
                </a:solidFill>
                <a:latin typeface="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FFCE0-A297-4AA9-BE5D-972890E8A2A4}"/>
              </a:ext>
            </a:extLst>
          </p:cNvPr>
          <p:cNvSpPr txBox="1"/>
          <p:nvPr/>
        </p:nvSpPr>
        <p:spPr>
          <a:xfrm>
            <a:off x="1702042" y="2742222"/>
            <a:ext cx="2567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Aktiivne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jälgimine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B7BCE-096E-D070-F8AF-C9F1DA0A0BD8}"/>
              </a:ext>
            </a:extLst>
          </p:cNvPr>
          <p:cNvSpPr txBox="1"/>
          <p:nvPr/>
        </p:nvSpPr>
        <p:spPr>
          <a:xfrm>
            <a:off x="935279" y="3295256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Radikaalne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prostatektoomia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7E13A-E880-A5E5-E4A3-5DC21EB511DB}"/>
              </a:ext>
            </a:extLst>
          </p:cNvPr>
          <p:cNvSpPr txBox="1"/>
          <p:nvPr/>
        </p:nvSpPr>
        <p:spPr>
          <a:xfrm>
            <a:off x="935279" y="3930514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C325E-B55A-44BA-C47D-2F305E23944F}"/>
              </a:ext>
            </a:extLst>
          </p:cNvPr>
          <p:cNvSpPr txBox="1"/>
          <p:nvPr/>
        </p:nvSpPr>
        <p:spPr>
          <a:xfrm>
            <a:off x="935279" y="5197484"/>
            <a:ext cx="333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Keemiaravi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E8BE3-2A5F-BB45-B7FE-520A2B6AFFC7}"/>
              </a:ext>
            </a:extLst>
          </p:cNvPr>
          <p:cNvSpPr txBox="1"/>
          <p:nvPr/>
        </p:nvSpPr>
        <p:spPr>
          <a:xfrm>
            <a:off x="622765" y="4562226"/>
            <a:ext cx="3646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002060"/>
                </a:solidFill>
                <a:latin typeface=""/>
              </a:rPr>
              <a:t>Kiiritusravi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koos</a:t>
            </a:r>
            <a:r>
              <a:rPr lang="en-GB" dirty="0">
                <a:solidFill>
                  <a:srgbClr val="002060"/>
                </a:solidFill>
                <a:latin typeface="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"/>
              </a:rPr>
              <a:t>hormoonraviga</a:t>
            </a:r>
            <a:endParaRPr lang="en-GB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7CD1B-A98F-81C0-0EE7-26DCFA17F469}"/>
              </a:ext>
            </a:extLst>
          </p:cNvPr>
          <p:cNvSpPr/>
          <p:nvPr/>
        </p:nvSpPr>
        <p:spPr>
          <a:xfrm>
            <a:off x="1740358" y="4902548"/>
            <a:ext cx="2528887" cy="180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DCA7D9-CD89-F62C-2938-4D8CEF195948}"/>
              </a:ext>
            </a:extLst>
          </p:cNvPr>
          <p:cNvSpPr txBox="1"/>
          <p:nvPr/>
        </p:nvSpPr>
        <p:spPr>
          <a:xfrm>
            <a:off x="2345400" y="2168519"/>
            <a:ext cx="13430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Ebamugavus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04A04B-0ABC-824C-4291-0757CE591ACE}"/>
              </a:ext>
            </a:extLst>
          </p:cNvPr>
          <p:cNvSpPr txBox="1"/>
          <p:nvPr/>
        </p:nvSpPr>
        <p:spPr>
          <a:xfrm>
            <a:off x="3984890" y="2162068"/>
            <a:ext cx="1086187" cy="3168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Väsimus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2482C3-25E7-0675-6EA7-A7E18787FF00}"/>
              </a:ext>
            </a:extLst>
          </p:cNvPr>
          <p:cNvSpPr txBox="1"/>
          <p:nvPr/>
        </p:nvSpPr>
        <p:spPr>
          <a:xfrm>
            <a:off x="5432403" y="2137730"/>
            <a:ext cx="9773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Unetus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976A12-B668-E4AB-CE43-16B7C51B7E28}"/>
              </a:ext>
            </a:extLst>
          </p:cNvPr>
          <p:cNvSpPr txBox="1"/>
          <p:nvPr/>
        </p:nvSpPr>
        <p:spPr>
          <a:xfrm>
            <a:off x="6862908" y="2157968"/>
            <a:ext cx="13430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"/>
              </a:rPr>
              <a:t>Vaimne</a:t>
            </a:r>
            <a:r>
              <a:rPr lang="en-GB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"/>
              </a:rPr>
              <a:t>tervis</a:t>
            </a:r>
            <a:endParaRPr lang="en-GB" sz="1400" dirty="0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6514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Kokkuvõtteks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3" name="Tekstvak 10">
            <a:extLst>
              <a:ext uri="{FF2B5EF4-FFF2-40B4-BE49-F238E27FC236}">
                <a16:creationId xmlns:a16="http://schemas.microsoft.com/office/drawing/2014/main" id="{80851AD0-239D-2248-81CB-0118317E5A3E}"/>
              </a:ext>
            </a:extLst>
          </p:cNvPr>
          <p:cNvSpPr txBox="1"/>
          <p:nvPr/>
        </p:nvSpPr>
        <p:spPr>
          <a:xfrm>
            <a:off x="892419" y="1512278"/>
            <a:ext cx="1196193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t-EE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vaja keskuseid </a:t>
            </a:r>
            <a:r>
              <a:rPr lang="et-EE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multidistsiplinaarsete</a:t>
            </a:r>
            <a:r>
              <a:rPr lang="et-EE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meeskondadega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BACA75-67DA-7E4E-97AB-BFB777C11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" y="2104748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EUPROMS</a:t>
            </a:r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uuringust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</a:t>
            </a:r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Patsientide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Tagasiside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Uuring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See on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esimene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suur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uuring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eesnäärmevähi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ravi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järgse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elukvaliteedi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kohta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,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mida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viivad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läbi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patsiendid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ise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.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"/>
            </a:endParaRPr>
          </a:p>
          <a:p>
            <a:pPr algn="l"/>
            <a:endParaRPr lang="en-GB" sz="23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"/>
            </a:endParaRPr>
          </a:p>
          <a:p>
            <a:pPr algn="l"/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See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pakub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uut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vaatenurka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,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kuna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enamik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teisi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elukvaliteedi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uuringuid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viiakse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läbi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arstide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poolt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kliinilises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3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keskkonnas</a:t>
            </a:r>
            <a:r>
              <a:rPr lang="en-GB" sz="23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.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EUPROMS</a:t>
            </a:r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uuringust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EUPROMSi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tulemused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põhinevad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kahe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sarnase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küsimustiku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veebipõhistel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vastustel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:</a:t>
            </a:r>
          </a:p>
          <a:p>
            <a:pPr algn="l"/>
            <a:endParaRPr lang="en-GB" sz="24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"/>
            </a:endParaRPr>
          </a:p>
          <a:p>
            <a:pPr algn="l"/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EUPROMS 1.0 </a:t>
            </a:r>
          </a:p>
          <a:p>
            <a:pPr algn="l"/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Alustatud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2019.a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augustis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,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esmakordselt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avaldatud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2020.a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jaanuaris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(3 000 </a:t>
            </a:r>
            <a:r>
              <a:rPr lang="et-EE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vastust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)</a:t>
            </a:r>
          </a:p>
          <a:p>
            <a:pPr algn="l"/>
            <a:endParaRPr lang="en-GB" sz="24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"/>
            </a:endParaRPr>
          </a:p>
          <a:p>
            <a:pPr algn="l"/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EUPROMS 2.0 </a:t>
            </a:r>
          </a:p>
          <a:p>
            <a:pPr algn="l"/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Alustatud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2021.a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oktoobris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,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esmakordselt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avaldatud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2022.a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juulis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(3 571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vastust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)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EUPROMS </a:t>
            </a:r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uuringust 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Küsitluse tulemused annavad „hetkepildi" elukvaliteedi probleemidest, mida eesnäärmevähiga mehed Euroopas teatud ajahetkel kogevad.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Tulemused pakuvad informatsiooni, mis võib aidata patsientidel ja nende arstidel raviotsuseid teha.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võivad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aidata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eestkõnelemisel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eesnäärmevähi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varase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diagnoosimise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nimel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edendada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teatud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lähenemisviise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nagu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aktiivne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jälgimine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EUPROMS</a:t>
            </a:r>
            <a:r>
              <a:rPr lang="et-EE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uuringust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18417" y="1762858"/>
            <a:ext cx="105551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Europa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Uomo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on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esitanud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EUPROMSi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tulemusi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mitmetel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olulistel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meditsiinikonverentsidel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,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sealhulgas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:</a:t>
            </a:r>
          </a:p>
          <a:p>
            <a:pPr algn="l"/>
            <a:endParaRPr lang="en-GB" sz="24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Euroopa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Uroloogide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Assotsiatsiooni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(EAU)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kongress</a:t>
            </a:r>
            <a:endParaRPr lang="en-GB" sz="24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EAU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Onkoloogilise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Uroloogia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sektsiooni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aastakonverents</a:t>
            </a:r>
            <a:endParaRPr lang="en-GB" sz="24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Euroopa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Meditsiinilise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Onkoloogia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Seltsi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(ESMO)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kongress</a:t>
            </a:r>
            <a:endParaRPr lang="en-GB" sz="24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Euroopa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Uroloogiliste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Vähkide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Mitmevaldkondlik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Kongress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(EMUC)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Euroopa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Vähiuuringute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ja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Ravi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Organisatsiooni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(EORTC)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veebiseminar</a:t>
            </a:r>
            <a:endParaRPr lang="en-GB" sz="24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"/>
            </a:endParaRPr>
          </a:p>
          <a:p>
            <a:pPr algn="l"/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Tulemusi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on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avaldatud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mitmetes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väljaannetes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,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sealhulgas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</a:t>
            </a:r>
            <a:r>
              <a:rPr lang="en-GB" sz="2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ajakirjas</a:t>
            </a:r>
            <a:r>
              <a:rPr lang="en-GB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"/>
              </a:rPr>
              <a:t> European Urology Focus.</a:t>
            </a:r>
          </a:p>
        </p:txBody>
      </p:sp>
    </p:spTree>
    <p:extLst>
      <p:ext uri="{BB962C8B-B14F-4D97-AF65-F5344CB8AC3E}">
        <p14:creationId xmlns:p14="http://schemas.microsoft.com/office/powerpoint/2010/main" val="412739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686778" y="21592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/>
            </a:b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Kuidas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 </a:t>
            </a:r>
            <a:r>
              <a:rPr lang="et-EE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oli läbi viidud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045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EAU patient view Barcelona 2019 André Deschamps</Template>
  <TotalTime>7638</TotalTime>
  <Words>3005</Words>
  <Application>Microsoft Macintosh PowerPoint</Application>
  <PresentationFormat>Widescreen</PresentationFormat>
  <Paragraphs>408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Roboto</vt:lpstr>
      <vt:lpstr>Söhne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deschamps</dc:creator>
  <cp:lastModifiedBy>Aleksandra Rautio</cp:lastModifiedBy>
  <cp:revision>218</cp:revision>
  <dcterms:created xsi:type="dcterms:W3CDTF">2019-05-14T09:26:05Z</dcterms:created>
  <dcterms:modified xsi:type="dcterms:W3CDTF">2023-11-25T08:05:45Z</dcterms:modified>
</cp:coreProperties>
</file>