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1" r:id="rId9"/>
    <p:sldId id="262" r:id="rId10"/>
    <p:sldId id="263" r:id="rId11"/>
    <p:sldId id="266" r:id="rId12"/>
    <p:sldId id="265" r:id="rId13"/>
    <p:sldId id="268" r:id="rId14"/>
    <p:sldId id="269" r:id="rId15"/>
    <p:sldId id="271" r:id="rId16"/>
    <p:sldId id="272" r:id="rId17"/>
    <p:sldId id="275" r:id="rId18"/>
    <p:sldId id="277" r:id="rId19"/>
    <p:sldId id="270" r:id="rId20"/>
    <p:sldId id="273" r:id="rId2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4F7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88671"/>
  </p:normalViewPr>
  <p:slideViewPr>
    <p:cSldViewPr snapToGrid="0">
      <p:cViewPr>
        <p:scale>
          <a:sx n="135" d="100"/>
          <a:sy n="135" d="100"/>
        </p:scale>
        <p:origin x="28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3:14:1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6462 2061 24575,'-18'-79'0,"14"51"0,-16-51 0,4 30 0,10 25 0,-14-27 0,19 37 0,-8 6 0,7-2 0,-4 2 0,3-1 0,-3 2 0,1 2 0,0-3 0,0 0 0,-1 0 0,-1-2 0,3 4 0,-5-4 0,8 4 0,-6-1 0,4 2 0,-4-3 0,1 2 0,-5-8 0,4 7 0,-4-5 0,5 5 0,-8-3 0,7 0 0,-7-2 0,6 2 0,-2 1 0,-1-1 0,0-2 0,-4-1 0,-6-9 0,4 8 0,-1-4 0,10 7 0,-10-7 0,8 6 0,-8-7 0,3 8 0,6 2 0,-5-2 0,6 3 0,0-3 0,-2 1 0,-1-3 0,-4 1 0,4-1 0,-8 0 0,10 4 0,-6-2 0,5 3 0,2 0 0,-6-3 0,0 1 0,-2-2 0,4 5 0,5-2 0,-1 5 0,-4-7 0,2 2 0,-4 0 0,2-2 0,0 5 0,0-3 0,-10-2 0,13 4 0,-12-7 0,13 9 0,-8-8 0,1 6 0,-6-6 0,5 6 0,4-2 0,2 4 0,2 0 0,-2-3 0,-5 2 0,2-9 0,-2 8 0,-9-11 0,-1 6 0,0 1 0,-2 0 0,16 6 0,-8-3 0,7-2 0,-3 4 0,1-5 0,2 5 0,0-3 0,2 1 0,-2-1 0,-9-8 0,4 6 0,-2-5 0,4 7 0,6 1 0,-9-5 0,8 7 0,-4-3 0,3 4 0,1-3 0,-1 3 0,1-5 0,-15-8 0,11 5 0,-12-5 0,16 10 0,0 3 0,-1-3 0,-4-1 0,0 0 0,-1-2 0,1 2 0,7 3 0,-2-1 0,-3 2 0,4-3 0,-6 0 0,7-2 0,0 6 0,-6-6 0,7 4 0,-19-6 0,15 4 0,-15 1 0,14-1 0,-7 1 0,3-5 0,1 6 0,0-3 0,4 4 0,1-1 0,-5-2 0,4 4 0,-8-8 0,3 5 0,0-3 0,4 1 0,-2 3 0,5 1 0,-10-2 0,7 2 0,-7-5 0,10 7 0,-9-6 0,4 5 0,-6-6 0,-8 6 0,7-8 0,-3 8 0,-2-2 0,0-5 0,-3 6 0,-7-8 0,21 9 0,-19-8 0,11 5 0,-14-6 0,0-1 0,-39 2 0,22-7 0,-24 6 0,25-3 0,14 7 0,-3 0 0,6 0 0,2 1 0,4 0 0,2 3 0,1-2 0,9 3 0,-4-3 0,-1 0 0,6 4 0,-11-4 0,8 3 0,0-2 0,0 2 0,-8-3 0,11 3 0,-10 0 0,16-1 0,-4 2 0,0-3 0,-1 3 0,-11-4 0,5 3 0,-6-1 0,8-1 0,-7 1 0,5-2 0,-6 3 0,8 1 0,-31-3 0,24 5 0,-24-5 0,23 2 0,-1 3 0,-1-3 0,-5-1 0,13 4 0,-6-3 0,12 2 0,-2 1 0,6-1 0,-7 2 0,8 0 0,-8 0 0,7 0 0,-7 0 0,8 0 0,-16 0 0,2 0 0,-9 0 0,5-3 0,4 2 0,5-2 0,4 3 0,-3 0 0,-4 0 0,5 0 0,-8 0 0,10 0 0,-27 0 0,17 0 0,-24 0 0,32 0 0,-16 0 0,8 0 0,-3 0 0,-7 0 0,15 0 0,-3 0 0,5 0 0,-4 0 0,1 0 0,-13 0 0,-12 0 0,14 0 0,-7 0 0,21 0 0,-5 0 0,7 0 0,-3 0 0,6 0 0,0 0 0,-6 0 0,7 0 0,-6 0 0,6 0 0,-7 0 0,4 0 0,-3 0 0,4 0 0,-1 0 0,1 0 0,0 0 0,0 3 0,-1-2 0,-3 2 0,3 0 0,-4-2 0,0 2 0,4-1 0,-3-1 0,10 1 0,-5-2 0,6 2 0,-7-1 0,0 1 0,-1 1 0,-3-3 0,7 2 0,-53 5 0,44-4 0,-39 4 0,54-5 0,-4-2 0,4 3 0,-3-3 0,0 3 0,-1-3 0,0 0 0,-1 0 0,-4 0 0,6 0 0,-21 0 0,13 3 0,-11-3 0,13 6 0,1-6 0,-2 3 0,0-1 0,-3-2 0,3 3 0,1-3 0,-4 0 0,9 0 0,-8 3 0,5 0 0,-3 1 0,1-1 0,5-3 0,-1 0 0,1 0 0,2 0 0,-6 3 0,7 0 0,-7 3 0,8-3 0,-4-1 0,4 1 0,-8 2 0,7 1 0,-12 2 0,10-3 0,-6 1 0,7 2 0,-2 0 0,4 0 0,-8 3 0,5-7 0,-4 6 0,6-8 0,2 5 0,-3-5 0,5 4 0,-7-3 0,7 1 0,-5-1 0,3 2 0,0 1 0,-3 1 0,2-1 0,-1 2 0,-1-3 0,2-2 0,-3 4 0,3-4 0,-4 7 0,4-6 0,-2 2 0,1 0 0,1-3 0,-4 7 0,4-7 0,-3 7 0,3-4 0,-2 1 0,3-4 0,-3 4 0,3-3 0,-3 3 0,3-2 0,-3 1 0,2-1 0,-1 0 0,2 0 0,-1 1 0,-1 1 0,1-1 0,-4 4 0,4-4 0,-4 1 0,5-2 0,-3 3 0,3-2 0,2 1 0,-2-1 0,2-1 0,-2 2 0,0-1 0,0 2 0,-1-3 0,4 0 0,-17 30 0,11-20 0,-9 20 0,10-25 0,6-2 0,-4 3 0,3-1 0,-4 5 0,3-4 0,-5 4 0,7-4 0,-6-3 0,0 6 0,1-5 0,-3 6 0,4-5 0,-1 5 0,-1-4 0,2 2 0,-2-6 0,7 1 0,-5-2 0,2 6 0,-2-3 0,0 1 0,0-2 0,-1-1 0,1 1 0,-2 3 0,3-3 0,-3 2 0,4-2 0,0 0 0,-1 2 0,3-2 0,-1 3 0,-3-3 0,4 2 0,-4-5 0,5 5 0,-2-2 0,1 3 0,-1-1 0,2 1 0,-2-1 0,1-2 0,-3 2 0,3-2 0,-1 0 0,2 0 0,-3 0 0,3-3 0,-3 5 0,3-4 0,-2 2 0,1-3 0,-1 0 0,2 0 0,0 3 0,0-2 0,0 4 0,-2-7 0,1 6 0,-1-5 0,0 3 0,1-1 0,-1-1 0,2 0 0,-3-2 0,0 4 0,-2-1 0,2 4 0,-1-4 0,3 1 0,-4-4 0,5 2 0,-5 0 0,5 1 0,-5-1 0,2 0 0,-2 0 0,0 3 0,-1-2 0,3 1 0,1-2 0,0 1 0,1-1 0,-3 0 0,1 0 0,0 1 0,-2-3 0,2-3 0,0-3 0,-1 0 0,1-4 0,0 3 0,1-6 0,2 2 0,0-2 0,0 2 0,0-2 0,0 4 0,0-2 0,0 3 0,0 0 0,0-3 0,0 3 0,0-5 0,0 4 0,0-2 0,0 3 0,0 0 0,0 0 0,0-1 0,0 1 0,0 0 0,0 0 0,3-7 0,-3-2 0,6 3 0,-6-6 0,2 12 0,-2-7 0,0 7 0,0 0 0,3 0 0,-3 4 0,3 2 0,-3 4 0,0 2 0,0 1 0,0 3 0,0-1 0,0-1 0,0-2 0,0-2 0,0 1 0,0-1 0,0 0 0,0 0 0,0 0 0,0 1 0,0-1 0,0 3 0,0-3 0,0 3 0,0-3 0,0 0 0,0 1 0,0-1 0,0 0 0,0 0 0,0 0 0,0 1 0,0-1 0,0 0 0,0 7 0,0-3 0,0 4 0,0-4 0,0-3 0,2 2 0,-1-3 0,1 0 0,-2 0 0,0 1 0,0-1 0,0 0 0,0 0 0,0 1 0,2-3 0,1-1 0,2-2 0,1 2 0,-1-1 0,0 1 0,0-2 0,1 0 0,-1 0 0,2 0 0,-1 0 0,4-2 0,-4 1 0,1-3 0,-4 1 0,4 0 0,-3-2 0,3 5 0,-1-5 0,-1 4 0,0-1 0,0 0 0,0-1 0,1-3 0,-1 1 0,0 2 0,0 1 0,1 2 0,-1-2 0,0-1 0,0-2 0,3-1 0,0 1 0,0 0 0,0 0 0,-3-1 0,0 1 0,0 0 0,1 0 0,1-1 0,-1 1 0,2 0 0,-3 0 0,2 2 0,-3 1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6:34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24575,'25'0'0,"1"0"0,-14 0 0,7 0 0,-3 0 0,4 0 0,-5 0 0,0 0 0,-7 0 0,2 0 0,-4 0 0,2 0 0,-3 0 0,0 0 0,0 0 0,0 0 0,3 0 0,0 0 0,0 0 0,2 0 0,-4 0 0,4 0 0,-4 0 0,1 0 0,1 0 0,-2 0 0,1 0 0,-2 0 0,1 0 0,-1 0 0,0 0 0,0 0 0,1 0 0,-1 0 0,0 0 0,0 0 0,0 0 0,3 0 0,-2 0 0,1 2 0,-1-2 0,-3 3 0,-1-3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1T13:01:04.6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18,'54'-5,"-1"0,6 0,-4 3,17 7,23 3,0 5,-43-6,1 0,8 0,0 1,-7-1,0 0,6 0,0 0,29 6,-38-6,-1 0,20 5,-3-4,-27 0,-11-7,-8 2,-6-3,2 0,-2 0,12 0,-3 0,5 0,1 0,2 0,-1 0,7 0,-7 0,9-4,0 3,-13-4,-3 3,-9 1,2-1,0 2,-1 0,8 0,-6 0,12 0,-1 0,-5 0,5 0,-7 0,-1 0,0 0,9 0,-11 0,5-3,-13 2,2-1,4 2,-3 0,5 0,-3 0,-1 0,3 0,-4 0,0 0,7 0,-8 0,5 0,1 0,-6 0,12 0,-12 0,3 0,4 0,-11 0,16 0,-11 0,1 0,5 0,-8-3,5 3,2-3,-2 3,0 0,-1 0,-3 0,1 0,3 0,0 0,-3 0,2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1T13:01:07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1,'57'0,"14"0,6 12,-26-7,3 0,-1 2,2 0,5 1,0-3,-7-4,-1 0,45 5,-42-6,0 0,34 0,6 0,-10 0,-33 0,2 0,-31 0,2 0,-9 0,0 0,5 0,-3 0,8 0,-14-2,8 1,-8-2,9 3,-9 0,9-2,-9 1,4-1,0 2,-3 0,5 0,-4 0,3 0,7 0,-8 0,2 0,0 0,-7 0,10 0,-7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1T13:01:10.1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13,'74'0,"1"0,-33 0,14 0,-6 0,8 0,0 0,-8 0,-11 0,7-5,29 4,16-4,-30 4,0 2,-7-2,-2 2,-1 5,1 0,0-5,0 1,45 16,-41-17,-1-1,26 7,-6-7,-22 0,-25 0,-2 0,-18 0,8 0,-1 0,17 0,-13 0,18 0,-2 0,15 0,0 0,14 0,-12 0,14 0,-24 0,4 0,-23 0,2 0,-9 0,-5 0,8 0,-4 0,2 0,4 0,-11 0,9 0,-3 0,-4 0,7 0,0 0,-4 0,8 0,-11 0,4 0,0 0,-4 0,7 0,-5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3:14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1013 24575,'3'-20'0,"-3"4"0,8-11 0,-4 10 0,5-19 0,-1 7 0,0-1 0,-3 7 0,4 4 0,-4-5 0,5 2 0,-3-1 0,-1 8 0,-1 7 0,-2-2 0,2 2 0,-2-2 0,0-1 0,1 1 0,-1-1 0,3 1 0,-1 2 0,-2 0 0,4 1 0,-4-2 0,7-1 0,-4 0 0,1 1 0,1 2 0,-2-1 0,1 2 0,1-1 0,-5-5 0,7 5 0,-6-11 0,8 4 0,-2-2 0,2 1 0,-4 5 0,2 1 0,-4 0 0,12-7 0,-8 3 0,12-6 0,-10 10 0,3-2 0,-5 5 0,5-2 0,-4 3 0,16-3 0,-9 2 0,9-5 0,-7 4 0,0-3 0,0 6 0,15-13 0,-11 13 0,12-13 0,-9 16 0,-9-4 0,4 2 0,-11-3 0,3 4 0,7-6 0,0 7 0,4-8 0,10 9 0,-11-6 0,26 5 0,-10-2 0,22 3 0,-6-5 0,-2 4 0,7-9 0,-20 4 0,4 0 0,-22 2 0,4 4 0,-10-3 0,11-1 0,-12 1 0,3-3 0,-4 2 0,8-3 0,-7 1 0,1 0 0,-7 3 0,5 1 0,1-1 0,-3 2 0,6-5 0,-6 3 0,22-11 0,-11 9 0,12-8 0,-16 13 0,7-7 0,-9 5 0,4-2 0,-7 4 0,-4 0 0,8 0 0,-7 0 0,7 0 0,-8 0 0,8 0 0,-3 0 0,4 0 0,0 0 0,5 0 0,-4 0 0,11 0 0,-14 0 0,16 0 0,-20 0 0,12 0 0,5 0 0,1 0 0,5 0 0,-9 0 0,-8 0 0,0 0 0,0 0 0,-5 0 0,4 0 0,-10 0 0,10-3 0,-10 3 0,10-6 0,-3 5 0,-1-2 0,-2 3 0,-3 0 0,2 0 0,0-2 0,2 1 0,-3-1 0,4-1 0,8 2 0,-5-2 0,8 0 0,-10 2 0,4-2 0,0 3 0,8 0 0,-11 0 0,10 0 0,-16 0 0,8 0 0,-3-3 0,0 0 0,-1 0 0,-5 1 0,5-1 0,-4 2 0,2-2 0,-4 3 0,0-2 0,-1 1 0,6-1 0,-7 2 0,7-3 0,-2 3 0,4-3 0,0 3 0,3 0 0,-4 0 0,5 0 0,8 0 0,-10 0 0,4 0 0,-11-2 0,3 2 0,2-3 0,12-1 0,-6 3 0,5-3 0,71 4 0,-35 0 0,-3 0 0,-1 0 0,-11 0 0,-5 0 0,-14 0 0,1 0 0,5 0 0,-5 0 0,-1 0 0,-5 0 0,-10 0 0,1 0 0,9 0 0,-3 0 0,15 0 0,-7 0 0,-3 0 0,8 0 0,-16 0 0,17 0 0,-13 0 0,13-4 0,-5 3 0,7-3 0,-8 4 0,7 0 0,1 0 0,33 0 0,-25 0 0,9 0 0,-35 0 0,-7 0 0,7 0 0,-4 0 0,5 0 0,0 0 0,-4 0 0,3 0 0,-7 0 0,0 0 0,-2 0 0,-2 0 0,2 0 0,-2 0 0,0 0 0,0 0 0,0 0 0,2 0 0,1 0 0,-1 0 0,1 0 0,3 0 0,-2 0 0,16 0 0,-15 2 0,31-1 0,-25 4 0,32-4 0,-20 1 0,2 1 0,-6-3 0,-4 3 0,-1-3 0,6 3 0,-8-3 0,0 3 0,-4-3 0,-2 0 0,-3 0 0,-1 0 0,1 0 0,-1 0 0,-2 0 0,2 0 0,10 0 0,-4 0 0,7 0 0,-10 0 0,-5 0 0,-1 0 0,-2 0 0,1 0 0,-1 0 0,0 0 0,0 0 0,1 0 0,-1 0 0,0 0 0,0 0 0,1 0 0,1 0 0,5 0 0,-2 0 0,8 0 0,-5 0 0,7 0 0,8 0 0,-6 3 0,16-2 0,-20 2 0,4-3 0,-14 0 0,-3 0 0,0 0 0,1 0 0,-1 0 0,2 0 0,-1 0 0,2 0 0,-3 0 0,0 0 0,0 0 0,1 0 0,-1 0 0,0 0 0,0 0 0,1 0 0,-1 0 0,0 0 0,3 0 0,4 0 0,-1 0 0,2 0 0,-6 0 0,1 0 0,-2 0 0,1 0 0,1 0 0,-2 0 0,4 0 0,-2 0 0,0 0 0,2 0 0,-4 0 0,1 0 0,-2 0 0,1 0 0,-1 0 0,0 0 0,3 0 0,-3 0 0,3 0 0,-3 0 0,3 0 0,-2 0 0,3 0 0,-3 0 0,2 0 0,-3 0 0,0 0 0,3 0 0,0 0 0,2 0 0,1 0 0,-3 2 0,2-1 0,-4 4 0,4-5 0,-5 3 0,5-3 0,-4 0 0,4 0 0,2 2 0,0-1 0,0 2 0,-4-3 0,-3 0 0,3 0 0,-3 0 0,5 0 0,-4 0 0,4 0 0,-4 0 0,1 0 0,5 0 0,-3 0 0,4 0 0,-6 0 0,-2 0 0,1 0 0,-1 0 0,2 0 0,-1 0 0,4 0 0,-4 0 0,2 0 0,-3 0 0,-2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3:14:4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24575,'6'5'0,"4"3"0,-9 0 0,6 0 0,-7-1 0,5-4 0,-5 2 0,5 0 0,-4 3 0,3-2 0,-3 1 0,1-4 0,-2 2 0,3-2 0,0 2 0,2-2 0,-2 2 0,-1 0 0,0 0 0,-1 3 0,4-2 0,-5 1 0,5-1 0,-2-1 0,0 0 0,1-2 0,-3 2 0,3-2 0,-1 2 0,0 0 0,0 0 0,-3 0 0,0 1 0,0-1 0,4-5 0,2 2 0,4-6 0,1 1 0,-1-3 0,-1 4 0,-2-1 0,-2 3 0,1 0 0,-4-2 0,3 1 0,-2-3 0,5 1 0,-3 0 0,3-2 0,0 5 0,-3-5 0,3 4 0,-3-1 0,-2 0 0,2 1 0,-2-1 0,2 0 0,0 1 0,0-1 0,-2-1 0,2 3 0,-5-5 0,5 4 0,-4-3 0,3 3 0,-1-1 0,2 2 0,1 0 0,-1 0 0,0 0 0,-2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3:14:4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24575,'15'0'0,"4"0"0,-3 0 0,0 0 0,3 0 0,-10 0 0,9 0 0,-11 0 0,11 3 0,-8-2 0,2 2 0,-2-3 0,-4 0 0,1 0 0,-1 0 0,-1 0 0,2 0 0,-1 0 0,2 0 0,-3 0 0,0 0 0,0 0 0,3 0 0,0 0 0,0 0 0,0 0 0,-1 0 0,-1 0 0,2 0 0,-3 0 0,0 0 0,-2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3:14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24575,'25'0'0,"1"0"0,-14 0 0,7 0 0,-3 0 0,4 0 0,-5 0 0,0 0 0,-7 0 0,2 0 0,-4 0 0,2 0 0,-3 0 0,0 0 0,0 0 0,0 0 0,3 0 0,0 0 0,0 0 0,2 0 0,-4 0 0,4 0 0,-4 0 0,1 0 0,1 0 0,-2 0 0,1 0 0,-2 0 0,1 0 0,-1 0 0,0 0 0,0 0 0,1 0 0,-1 0 0,0 0 0,0 0 0,0 0 0,3 0 0,-2 0 0,1 2 0,-1-2 0,-3 3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6:34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6462 2061 24575,'-18'-79'0,"14"51"0,-16-51 0,4 30 0,10 25 0,-14-27 0,19 37 0,-8 6 0,7-2 0,-4 2 0,3-1 0,-3 2 0,1 2 0,0-3 0,0 0 0,-1 0 0,-1-2 0,3 4 0,-5-4 0,8 4 0,-6-1 0,4 2 0,-4-3 0,1 2 0,-5-8 0,4 7 0,-4-5 0,5 5 0,-8-3 0,7 0 0,-7-2 0,6 2 0,-2 1 0,-1-1 0,0-2 0,-4-1 0,-6-9 0,4 8 0,-1-4 0,10 7 0,-10-7 0,8 6 0,-8-7 0,3 8 0,6 2 0,-5-2 0,6 3 0,0-3 0,-2 1 0,-1-3 0,-4 1 0,4-1 0,-8 0 0,10 4 0,-6-2 0,5 3 0,2 0 0,-6-3 0,0 1 0,-2-2 0,4 5 0,5-2 0,-1 5 0,-4-7 0,2 2 0,-4 0 0,2-2 0,0 5 0,0-3 0,-10-2 0,13 4 0,-12-7 0,13 9 0,-8-8 0,1 6 0,-6-6 0,5 6 0,4-2 0,2 4 0,2 0 0,-2-3 0,-5 2 0,2-9 0,-2 8 0,-9-11 0,-1 6 0,0 1 0,-2 0 0,16 6 0,-8-3 0,7-2 0,-3 4 0,1-5 0,2 5 0,0-3 0,2 1 0,-2-1 0,-9-8 0,4 6 0,-2-5 0,4 7 0,6 1 0,-9-5 0,8 7 0,-4-3 0,3 4 0,1-3 0,-1 3 0,1-5 0,-15-8 0,11 5 0,-12-5 0,16 10 0,0 3 0,-1-3 0,-4-1 0,0 0 0,-1-2 0,1 2 0,7 3 0,-2-1 0,-3 2 0,4-3 0,-6 0 0,7-2 0,0 6 0,-6-6 0,7 4 0,-19-6 0,15 4 0,-15 1 0,14-1 0,-7 1 0,3-5 0,1 6 0,0-3 0,4 4 0,1-1 0,-5-2 0,4 4 0,-8-8 0,3 5 0,0-3 0,4 1 0,-2 3 0,5 1 0,-10-2 0,7 2 0,-7-5 0,10 7 0,-9-6 0,4 5 0,-6-6 0,-8 6 0,7-8 0,-3 8 0,-2-2 0,0-5 0,-3 6 0,-7-8 0,21 9 0,-19-8 0,11 5 0,-14-6 0,0-1 0,-39 2 0,22-7 0,-24 6 0,25-3 0,14 7 0,-3 0 0,6 0 0,2 1 0,4 0 0,2 3 0,1-2 0,9 3 0,-4-3 0,-1 0 0,6 4 0,-11-4 0,8 3 0,0-2 0,0 2 0,-8-3 0,11 3 0,-10 0 0,16-1 0,-4 2 0,0-3 0,-1 3 0,-11-4 0,5 3 0,-6-1 0,8-1 0,-7 1 0,5-2 0,-6 3 0,8 1 0,-31-3 0,24 5 0,-24-5 0,23 2 0,-1 3 0,-1-3 0,-5-1 0,13 4 0,-6-3 0,12 2 0,-2 1 0,6-1 0,-7 2 0,8 0 0,-8 0 0,7 0 0,-7 0 0,8 0 0,-16 0 0,2 0 0,-9 0 0,5-3 0,4 2 0,5-2 0,4 3 0,-3 0 0,-4 0 0,5 0 0,-8 0 0,10 0 0,-27 0 0,17 0 0,-24 0 0,32 0 0,-16 0 0,8 0 0,-3 0 0,-7 0 0,15 0 0,-3 0 0,5 0 0,-4 0 0,1 0 0,-13 0 0,-12 0 0,14 0 0,-7 0 0,21 0 0,-5 0 0,7 0 0,-3 0 0,6 0 0,0 0 0,-6 0 0,7 0 0,-6 0 0,6 0 0,-7 0 0,4 0 0,-3 0 0,4 0 0,-1 0 0,1 0 0,0 0 0,0 3 0,-1-2 0,-3 2 0,3 0 0,-4-2 0,0 2 0,4-1 0,-3-1 0,10 1 0,-5-2 0,6 2 0,-7-1 0,0 1 0,-1 1 0,-3-3 0,7 2 0,-53 5 0,44-4 0,-39 4 0,54-5 0,-4-2 0,4 3 0,-3-3 0,0 3 0,-1-3 0,0 0 0,-1 0 0,-4 0 0,6 0 0,-21 0 0,13 3 0,-11-3 0,13 6 0,1-6 0,-2 3 0,0-1 0,-3-2 0,3 3 0,1-3 0,-4 0 0,9 0 0,-8 3 0,5 0 0,-3 1 0,1-1 0,5-3 0,-1 0 0,1 0 0,2 0 0,-6 3 0,7 0 0,-7 3 0,8-3 0,-4-1 0,4 1 0,-8 2 0,7 1 0,-12 2 0,10-3 0,-6 1 0,7 2 0,-2 0 0,4 0 0,-8 3 0,5-7 0,-4 6 0,6-8 0,2 5 0,-3-5 0,5 4 0,-7-3 0,7 1 0,-5-1 0,3 2 0,0 1 0,-3 1 0,2-1 0,-1 2 0,-1-3 0,2-2 0,-3 4 0,3-4 0,-4 7 0,4-6 0,-2 2 0,1 0 0,1-3 0,-4 7 0,4-7 0,-3 7 0,3-4 0,-2 1 0,3-4 0,-3 4 0,3-3 0,-3 3 0,3-2 0,-3 1 0,2-1 0,-1 0 0,2 0 0,-1 1 0,-1 1 0,1-1 0,-4 4 0,4-4 0,-4 1 0,5-2 0,-3 3 0,3-2 0,2 1 0,-2-1 0,2-1 0,-2 2 0,0-1 0,0 2 0,-1-3 0,4 0 0,-17 30 0,11-20 0,-9 20 0,10-25 0,6-2 0,-4 3 0,3-1 0,-4 5 0,3-4 0,-5 4 0,7-4 0,-6-3 0,0 6 0,1-5 0,-3 6 0,4-5 0,-1 5 0,-1-4 0,2 2 0,-2-6 0,7 1 0,-5-2 0,2 6 0,-2-3 0,0 1 0,0-2 0,-1-1 0,1 1 0,-2 3 0,3-3 0,-3 2 0,4-2 0,0 0 0,-1 2 0,3-2 0,-1 3 0,-3-3 0,4 2 0,-4-5 0,5 5 0,-2-2 0,1 3 0,-1-1 0,2 1 0,-2-1 0,1-2 0,-3 2 0,3-2 0,-1 0 0,2 0 0,-3 0 0,3-3 0,-3 5 0,3-4 0,-2 2 0,1-3 0,-1 0 0,2 0 0,0 3 0,0-2 0,0 4 0,-2-7 0,1 6 0,-1-5 0,0 3 0,1-1 0,-1-1 0,2 0 0,-3-2 0,0 4 0,-2-1 0,2 4 0,-1-4 0,3 1 0,-4-4 0,5 2 0,-5 0 0,5 1 0,-5-1 0,2 0 0,-2 0 0,0 3 0,-1-2 0,3 1 0,1-2 0,0 1 0,1-1 0,-3 0 0,1 0 0,0 1 0,-2-3 0,2-3 0,0-3 0,-1 0 0,1-4 0,0 3 0,1-6 0,2 2 0,0-2 0,0 2 0,0-2 0,0 4 0,0-2 0,0 3 0,0 0 0,0-3 0,0 3 0,0-5 0,0 4 0,0-2 0,0 3 0,0 0 0,0 0 0,0-1 0,0 1 0,0 0 0,0 0 0,3-7 0,-3-2 0,6 3 0,-6-6 0,2 12 0,-2-7 0,0 7 0,0 0 0,3 0 0,-3 4 0,3 2 0,-3 4 0,0 2 0,0 1 0,0 3 0,0-1 0,0-1 0,0-2 0,0-2 0,0 1 0,0-1 0,0 0 0,0 0 0,0 0 0,0 1 0,0-1 0,0 3 0,0-3 0,0 3 0,0-3 0,0 0 0,0 1 0,0-1 0,0 0 0,0 0 0,0 0 0,0 1 0,0-1 0,0 0 0,0 7 0,0-3 0,0 4 0,0-4 0,0-3 0,2 2 0,-1-3 0,1 0 0,-2 0 0,0 1 0,0-1 0,0 0 0,0 0 0,0 1 0,2-3 0,1-1 0,2-2 0,1 2 0,-1-1 0,0 1 0,0-2 0,1 0 0,-1 0 0,2 0 0,-1 0 0,4-2 0,-4 1 0,1-3 0,-4 1 0,4 0 0,-3-2 0,3 5 0,-1-5 0,-1 4 0,0-1 0,0 0 0,0-1 0,1-3 0,-1 1 0,0 2 0,0 1 0,1 2 0,-1-2 0,0-1 0,0-2 0,3-1 0,0 1 0,0 0 0,0 0 0,-3-1 0,0 1 0,0 0 0,1 0 0,1-1 0,-1 1 0,2 0 0,-3 0 0,2 2 0,-3 1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6:34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1013 24575,'3'-20'0,"-3"4"0,8-11 0,-4 10 0,5-19 0,-1 7 0,0-1 0,-3 7 0,4 4 0,-4-5 0,5 2 0,-3-1 0,-1 8 0,-1 7 0,-2-2 0,2 2 0,-2-2 0,0-1 0,1 1 0,-1-1 0,3 1 0,-1 2 0,-2 0 0,4 1 0,-4-2 0,7-1 0,-4 0 0,1 1 0,1 2 0,-2-1 0,1 2 0,1-1 0,-5-5 0,7 5 0,-6-11 0,8 4 0,-2-2 0,2 1 0,-4 5 0,2 1 0,-4 0 0,12-7 0,-8 3 0,12-6 0,-10 10 0,3-2 0,-5 5 0,5-2 0,-4 3 0,16-3 0,-9 2 0,9-5 0,-7 4 0,0-3 0,0 6 0,15-13 0,-11 13 0,12-13 0,-9 16 0,-9-4 0,4 2 0,-11-3 0,3 4 0,7-6 0,0 7 0,4-8 0,10 9 0,-11-6 0,26 5 0,-10-2 0,22 3 0,-6-5 0,-2 4 0,7-9 0,-20 4 0,4 0 0,-22 2 0,4 4 0,-10-3 0,11-1 0,-12 1 0,3-3 0,-4 2 0,8-3 0,-7 1 0,1 0 0,-7 3 0,5 1 0,1-1 0,-3 2 0,6-5 0,-6 3 0,22-11 0,-11 9 0,12-8 0,-16 13 0,7-7 0,-9 5 0,4-2 0,-7 4 0,-4 0 0,8 0 0,-7 0 0,7 0 0,-8 0 0,8 0 0,-3 0 0,4 0 0,0 0 0,5 0 0,-4 0 0,11 0 0,-14 0 0,16 0 0,-20 0 0,12 0 0,5 0 0,1 0 0,5 0 0,-9 0 0,-8 0 0,0 0 0,0 0 0,-5 0 0,4 0 0,-10 0 0,10-3 0,-10 3 0,10-6 0,-3 5 0,-1-2 0,-2 3 0,-3 0 0,2 0 0,0-2 0,2 1 0,-3-1 0,4-1 0,8 2 0,-5-2 0,8 0 0,-10 2 0,4-2 0,0 3 0,8 0 0,-11 0 0,10 0 0,-16 0 0,8 0 0,-3-3 0,0 0 0,-1 0 0,-5 1 0,5-1 0,-4 2 0,2-2 0,-4 3 0,0-2 0,-1 1 0,6-1 0,-7 2 0,7-3 0,-2 3 0,4-3 0,0 3 0,3 0 0,-4 0 0,5 0 0,8 0 0,-10 0 0,4 0 0,-11-2 0,3 2 0,2-3 0,12-1 0,-6 3 0,5-3 0,71 4 0,-35 0 0,-3 0 0,-1 0 0,-11 0 0,-5 0 0,-14 0 0,1 0 0,5 0 0,-5 0 0,-1 0 0,-5 0 0,-10 0 0,1 0 0,9 0 0,-3 0 0,15 0 0,-7 0 0,-3 0 0,8 0 0,-16 0 0,17 0 0,-13 0 0,13-4 0,-5 3 0,7-3 0,-8 4 0,7 0 0,1 0 0,33 0 0,-25 0 0,9 0 0,-35 0 0,-7 0 0,7 0 0,-4 0 0,5 0 0,0 0 0,-4 0 0,3 0 0,-7 0 0,0 0 0,-2 0 0,-2 0 0,2 0 0,-2 0 0,0 0 0,0 0 0,0 0 0,2 0 0,1 0 0,-1 0 0,1 0 0,3 0 0,-2 0 0,16 0 0,-15 2 0,31-1 0,-25 4 0,32-4 0,-20 1 0,2 1 0,-6-3 0,-4 3 0,-1-3 0,6 3 0,-8-3 0,0 3 0,-4-3 0,-2 0 0,-3 0 0,-1 0 0,1 0 0,-1 0 0,-2 0 0,2 0 0,10 0 0,-4 0 0,7 0 0,-10 0 0,-5 0 0,-1 0 0,-2 0 0,1 0 0,-1 0 0,0 0 0,0 0 0,1 0 0,-1 0 0,0 0 0,0 0 0,1 0 0,1 0 0,5 0 0,-2 0 0,8 0 0,-5 0 0,7 0 0,8 0 0,-6 3 0,16-2 0,-20 2 0,4-3 0,-14 0 0,-3 0 0,0 0 0,1 0 0,-1 0 0,2 0 0,-1 0 0,2 0 0,-3 0 0,0 0 0,0 0 0,1 0 0,-1 0 0,0 0 0,0 0 0,1 0 0,-1 0 0,0 0 0,3 0 0,4 0 0,-1 0 0,2 0 0,-6 0 0,1 0 0,-2 0 0,1 0 0,1 0 0,-2 0 0,4 0 0,-2 0 0,0 0 0,2 0 0,-4 0 0,1 0 0,-2 0 0,1 0 0,-1 0 0,0 0 0,3 0 0,-3 0 0,3 0 0,-3 0 0,3 0 0,-2 0 0,3 0 0,-3 0 0,2 0 0,-3 0 0,0 0 0,3 0 0,0 0 0,2 0 0,1 0 0,-3 2 0,2-1 0,-4 4 0,4-5 0,-5 3 0,5-3 0,-4 0 0,4 0 0,2 2 0,0-1 0,0 2 0,-4-3 0,-3 0 0,3 0 0,-3 0 0,5 0 0,-4 0 0,4 0 0,-4 0 0,1 0 0,5 0 0,-3 0 0,4 0 0,-6 0 0,-2 0 0,1 0 0,-1 0 0,2 0 0,-1 0 0,4 0 0,-4 0 0,2 0 0,-3 0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6:34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24575,'6'5'0,"4"3"0,-9 0 0,6 0 0,-7-1 0,5-4 0,-5 2 0,5 0 0,-4 3 0,3-2 0,-3 1 0,1-4 0,-2 2 0,3-2 0,0 2 0,2-2 0,-2 2 0,-1 0 0,0 0 0,-1 3 0,4-2 0,-5 1 0,5-1 0,-2-1 0,0 0 0,1-2 0,-3 2 0,3-2 0,-1 2 0,0 0 0,0 0 0,-3 0 0,0 1 0,0-1 0,4-5 0,2 2 0,4-6 0,1 1 0,-1-3 0,-1 4 0,-2-1 0,-2 3 0,1 0 0,-4-2 0,3 1 0,-2-3 0,5 1 0,-3 0 0,3-2 0,0 5 0,-3-5 0,3 4 0,-3-1 0,-2 0 0,2 1 0,-2-1 0,2 0 0,0 1 0,0-1 0,-2-1 0,2 3 0,-5-5 0,5 4 0,-4-3 0,3 3 0,-1-1 0,2 2 0,1 0 0,-1 0 0,0 0 0,-2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1T16:34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24575,'15'0'0,"4"0"0,-3 0 0,0 0 0,3 0 0,-10 0 0,9 0 0,-11 0 0,11 3 0,-8-2 0,2 2 0,-2-3 0,-4 0 0,1 0 0,-1 0 0,-1 0 0,2 0 0,-1 0 0,2 0 0,-3 0 0,0 0 0,0 0 0,3 0 0,0 0 0,0 0 0,0 0 0,-1 0 0,-1 0 0,2 0 0,-3 0 0,0 0 0,-2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95C5-A5D4-6440-A463-F34A85F6349D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45D1E-21E4-0345-B007-D0139DDDF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0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Androgeenidel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meeste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seksuaalse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arengu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füsioloogias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kriitiline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roll.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Meeste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kahe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peamise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androgeeni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hulka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kuuluvad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mida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toodavad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munandite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Leydigi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rakud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dihüdrotestosteroon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(DHT), mis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tekib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perifeersetes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kudedes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5-</a:t>
            </a:r>
            <a:r>
              <a:rPr lang="el-GR" b="0" i="0" u="none" strike="noStrike" dirty="0">
                <a:solidFill>
                  <a:srgbClr val="0D0D0D"/>
                </a:solidFill>
                <a:effectLst/>
                <a:latin typeface="Söhne"/>
              </a:rPr>
              <a:t>α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reduktaasi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toimel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Vereringes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seondub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peamiselt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suguhormoone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seonduva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globuliiniga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(SHBG),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samal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sidumata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ehk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vaba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kõige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bioaktiivsem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aktiivsem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vorm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trimestri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stimuleerib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loote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epididümi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seemnejuhade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seemnepõiekeste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arengut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samal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DHT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vahendab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kusiti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välise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suguelundite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arengut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[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Siiteri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Wilson, 1974].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Sünnist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puberteediini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jääb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väikeseks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ebaküpseks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samal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ajal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postpuberteediini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toimub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androgeenide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tõusust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tingitud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näärmekoe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areng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maht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suureneb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10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korda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võrreldes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eelpuberteedse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olekuga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[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Swyer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1944]. DHT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mängib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ka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olulist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rolli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täiskasvanud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pidevas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kasvus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mis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viib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healoomulise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eesnäärme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hüperplaasiani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(BPH).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45D1E-21E4-0345-B007-D0139DDDFD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3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Hormoonravi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toimib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vähendades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taset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teie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kehas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hormooni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mida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peamiselt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toodetakse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teie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munandites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See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mõjutab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teie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välimust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seksuaalset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arengut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aitab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teie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kehal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ehitada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lihas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-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luumassi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ning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mõjutab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teie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sugutungi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Kuigi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enamiku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meeste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jaoks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oluline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hormoon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võimaldab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see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eesnäärmevähil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kasvada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45D1E-21E4-0345-B007-D0139DDDFD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2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Hüpotalamus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ehk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tundekühmualumik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GB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Ajuripats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ehk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hüpofüüs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45D1E-21E4-0345-B007-D0139DDDFD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6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Pikaajalise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pärssimise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järel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toimub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mõne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rakupopulatsiooni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puhul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AR-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teede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reaktiveerimine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mitmest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mehhanismist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sealhulgas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androgeenide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tootmine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neerupealiste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näärmetes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PCa-rakkudes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endis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androgeenist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sõltumatu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AR-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aktiveerimine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ning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AR-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geeni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amplifikatsioon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üleekspressioon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Selles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olekus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ole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tootmise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kõrvaldamine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munanditest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enam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piisav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et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täielikult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pärssida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PCa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kasvajarakkude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kasvu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järgmine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põlvkond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antiandrogeene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saadaval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täiendava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pärssimiseks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tavaliselt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alla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20 ng/dL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tasemel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45D1E-21E4-0345-B007-D0139DDDFD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4F62-620B-1B7F-41AA-121F04C6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3BB80-D818-0B52-EE94-0EFB25F03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9EE0D-58DF-D21F-D6B6-94333E05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502E-5A66-1E62-FFB3-5915AC76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6AC8-3F92-352F-D3B8-862098C1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5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CB96-B7A4-0234-2B49-3BB0B84E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9BC6-632F-E4F2-22BC-8EB7CB549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AA7C-EC6C-673F-C3DE-437BBBF5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ED54-D563-28E6-7E55-DEB9ACB7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672A-820B-A476-1E78-A363488E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0B5CA-6589-8AE2-20C8-DF67837AB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A22FB-0102-C721-D220-B04C3DC6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A0CF2-2ED6-B1CD-ECB4-671006D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AFCD-8958-39EC-C027-AE85C655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D978-528B-F071-7DB5-420BAD20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2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04E8-002D-9BB6-8063-08A21B95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C616-80B0-DCD7-4FCC-5C896DD8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ACC14-C8FA-5F1B-6F41-5FD376EF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04A2-721F-6420-02C1-2F565530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12475-0367-28DC-FDC1-824588A7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5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7CB6-6CC3-3A5B-68A2-4172B71F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57516-9929-E82A-1489-38FF584D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2433-017F-E2EA-D756-B7C602BB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BECF-D6D8-1792-7059-EADF6099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0D87-D837-2C3D-5B1A-B815F008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7A38-0990-13A2-1018-D8830602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EBE7-5635-03B7-93E6-031FBC8F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A6420-6C70-3B78-E92B-33EF2BACB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F6FB4-F969-9CFD-60C7-0E310679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24E0-9187-6E2A-861A-5A2FB096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00752-3DA4-7A22-6E0B-16C888B4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397F-1855-9E40-5D6C-017E0FE0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1B82B-76C8-8469-EE9F-7D47633D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5EA38-64D2-D6D8-9591-A3D4E8760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1F6FA-175E-43A6-8FC8-6046B2054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E344-B486-795D-9518-DD8AC5B38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46E53-9CE5-4318-F3BD-881AE894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3E83E-414E-C724-03BE-20AEFFAA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E3879-CA6E-F6DB-267B-9057BA3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3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77D8-38DD-D772-05E0-4A6AB00E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1B1E9-05EA-71F9-C1D0-1DD8A0B3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BC2B0-6AF5-86C5-0C18-E8951E36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A377A-47E7-1557-5A91-0806D5C9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0B2CB-1F0B-69CF-7EC0-6FFD3E9C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AAA4A-387B-E478-64FA-6F06578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51BF9-3489-388E-E545-4A25837F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38BF-6320-7DE8-3927-37700D88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3A5C-F9AE-E053-D3F9-65C2E80C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0142-03F7-5CCD-989D-11C170AA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18E93-6125-F456-9022-928156EA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0DBC4-B981-3AFF-1C12-FCC8D298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25426-B113-78C0-5499-104B4528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052F-03C9-8FC5-DE72-84F286D6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4622C-85D6-B1D4-737D-9ACEE4147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289AD-B934-4430-ED1C-E421170F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313F1-88E8-6B3E-50A4-5BC4859E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9C5F2-718F-F5E4-98FD-CE79A560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7B131-66E6-A681-7910-FF0F6C91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058D8-1072-7C3A-FE4A-6C4F37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2073D-B1E6-0B52-8AB4-5D971363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37B5A-8A94-D7F9-7E9E-7977D753C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7AEC-2023-A24A-9D90-B647E0705E8F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E3D0-3FC5-BF47-8F99-A5C6FA5A9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E46E5-334F-DA6C-66E2-8575E2FA1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1D6C-508D-0748-98C3-A4776E7BF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7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e.feelplus.com/get-moving/the-james-programm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e.feelplus.com/" TargetMode="External"/><Relationship Id="rId2" Type="http://schemas.openxmlformats.org/officeDocument/2006/relationships/hyperlink" Target="https://www.lifeonad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customXml" Target="../ink/ink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11.xml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67E8-9BE8-F92B-7AB2-005396E9F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Hormoonravi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eesnäärmevähi</a:t>
            </a:r>
            <a:r>
              <a:rPr lang="en-GB" dirty="0"/>
              <a:t> </a:t>
            </a:r>
            <a:r>
              <a:rPr lang="en-GB" dirty="0" err="1"/>
              <a:t>käsitluses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F5794-2252-435B-0471-5AD4056A2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030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Aleksandra Rautio, SA PERH</a:t>
            </a:r>
          </a:p>
          <a:p>
            <a:pPr algn="r"/>
            <a:r>
              <a:rPr lang="en-GB" dirty="0"/>
              <a:t>14.02.2024</a:t>
            </a:r>
          </a:p>
          <a:p>
            <a:pPr algn="r"/>
            <a:r>
              <a:rPr lang="en-GB" dirty="0"/>
              <a:t>Tallinn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3AD2C-E546-C927-B4B9-FD0B0D25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2" y="5956069"/>
            <a:ext cx="3525776" cy="7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Antiandrogeenid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Bikalutamiid</a:t>
            </a:r>
            <a:r>
              <a:rPr lang="en-GB" b="1" dirty="0"/>
              <a:t>, </a:t>
            </a:r>
            <a:r>
              <a:rPr lang="en-GB" b="1" dirty="0" err="1"/>
              <a:t>flutamiid</a:t>
            </a:r>
            <a:r>
              <a:rPr lang="en-GB" b="1" dirty="0"/>
              <a:t>, </a:t>
            </a:r>
            <a:r>
              <a:rPr lang="en-GB" b="1" dirty="0" err="1"/>
              <a:t>nilutamiid</a:t>
            </a:r>
            <a:r>
              <a:rPr lang="en-GB" b="1" dirty="0"/>
              <a:t> </a:t>
            </a:r>
          </a:p>
          <a:p>
            <a:r>
              <a:rPr lang="en-GB" dirty="0" err="1"/>
              <a:t>Takistavad</a:t>
            </a:r>
            <a:r>
              <a:rPr lang="en-GB" dirty="0"/>
              <a:t> </a:t>
            </a:r>
            <a:r>
              <a:rPr lang="en-GB" dirty="0" err="1"/>
              <a:t>dihüdrotestosterooni</a:t>
            </a:r>
            <a:r>
              <a:rPr lang="en-GB" dirty="0"/>
              <a:t> (DHT) </a:t>
            </a:r>
            <a:r>
              <a:rPr lang="en-GB" dirty="0" err="1"/>
              <a:t>sidumist</a:t>
            </a:r>
            <a:r>
              <a:rPr lang="en-GB" dirty="0"/>
              <a:t> </a:t>
            </a:r>
            <a:r>
              <a:rPr lang="en-GB" dirty="0" err="1"/>
              <a:t>androgeen-retseptoritega</a:t>
            </a:r>
            <a:r>
              <a:rPr lang="en-GB" dirty="0"/>
              <a:t> (AR) </a:t>
            </a:r>
          </a:p>
          <a:p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tekita</a:t>
            </a:r>
            <a:r>
              <a:rPr lang="en-GB" dirty="0"/>
              <a:t> </a:t>
            </a:r>
            <a:r>
              <a:rPr lang="en-GB" dirty="0" err="1"/>
              <a:t>kastratsiooni-seisundit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Kasutatakse</a:t>
            </a:r>
            <a:r>
              <a:rPr lang="en-GB" dirty="0"/>
              <a:t> </a:t>
            </a:r>
            <a:r>
              <a:rPr lang="en-GB" dirty="0" err="1"/>
              <a:t>kombinatsioonis</a:t>
            </a:r>
            <a:r>
              <a:rPr lang="en-GB" dirty="0"/>
              <a:t> LHRH-</a:t>
            </a:r>
            <a:r>
              <a:rPr lang="en-GB" dirty="0" err="1"/>
              <a:t>agonistidega</a:t>
            </a:r>
            <a:r>
              <a:rPr lang="en-GB" dirty="0"/>
              <a:t>, </a:t>
            </a:r>
            <a:r>
              <a:rPr lang="en-GB" dirty="0" err="1"/>
              <a:t>monoteraapiana</a:t>
            </a:r>
            <a:r>
              <a:rPr lang="en-GB" dirty="0"/>
              <a:t> </a:t>
            </a:r>
            <a:r>
              <a:rPr lang="en-GB" dirty="0" err="1"/>
              <a:t>kiiritusravi</a:t>
            </a:r>
            <a:r>
              <a:rPr lang="en-GB" dirty="0"/>
              <a:t> </a:t>
            </a:r>
            <a:r>
              <a:rPr lang="en-GB" dirty="0" err="1"/>
              <a:t>ajal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erandjuhtudel</a:t>
            </a:r>
            <a:r>
              <a:rPr lang="en-GB" dirty="0"/>
              <a:t> </a:t>
            </a:r>
            <a:r>
              <a:rPr lang="en-GB" dirty="0" err="1"/>
              <a:t>metastaatilise</a:t>
            </a:r>
            <a:r>
              <a:rPr lang="en-GB" dirty="0"/>
              <a:t> </a:t>
            </a:r>
            <a:r>
              <a:rPr lang="en-GB" dirty="0" err="1"/>
              <a:t>haiguse</a:t>
            </a:r>
            <a:r>
              <a:rPr lang="en-GB" dirty="0"/>
              <a:t> </a:t>
            </a:r>
            <a:r>
              <a:rPr lang="en-GB" dirty="0" err="1"/>
              <a:t>korral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18253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Uue</a:t>
            </a:r>
            <a:r>
              <a:rPr lang="en-GB" dirty="0"/>
              <a:t> </a:t>
            </a:r>
            <a:r>
              <a:rPr lang="en-GB" dirty="0" err="1"/>
              <a:t>põlvkonna</a:t>
            </a:r>
            <a:r>
              <a:rPr lang="en-GB" dirty="0"/>
              <a:t> </a:t>
            </a:r>
            <a:r>
              <a:rPr lang="en-GB" dirty="0" err="1"/>
              <a:t>antiandrogeenid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Enzalutamiid</a:t>
            </a:r>
            <a:r>
              <a:rPr lang="en-GB" b="1" dirty="0"/>
              <a:t>, </a:t>
            </a:r>
            <a:r>
              <a:rPr lang="en-GB" b="1" dirty="0" err="1"/>
              <a:t>apalutamiid</a:t>
            </a:r>
            <a:r>
              <a:rPr lang="en-GB" b="1" dirty="0"/>
              <a:t>, </a:t>
            </a:r>
            <a:r>
              <a:rPr lang="en-GB" b="1" dirty="0" err="1"/>
              <a:t>darolutamiid</a:t>
            </a:r>
            <a:endParaRPr lang="en-GB" b="1" dirty="0"/>
          </a:p>
          <a:p>
            <a:r>
              <a:rPr lang="en-GB" dirty="0" err="1"/>
              <a:t>Kasutatakse</a:t>
            </a:r>
            <a:r>
              <a:rPr lang="en-GB" dirty="0"/>
              <a:t> </a:t>
            </a:r>
            <a:r>
              <a:rPr lang="en-GB" dirty="0" err="1"/>
              <a:t>kombinatsioonis</a:t>
            </a:r>
            <a:r>
              <a:rPr lang="en-GB" dirty="0"/>
              <a:t> LHRH-</a:t>
            </a:r>
            <a:r>
              <a:rPr lang="en-GB" dirty="0" err="1"/>
              <a:t>agonistidega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Spetsiifilised</a:t>
            </a:r>
            <a:r>
              <a:rPr lang="en-GB" dirty="0"/>
              <a:t> </a:t>
            </a:r>
            <a:r>
              <a:rPr lang="en-GB" dirty="0" err="1"/>
              <a:t>kõrvaltoimed</a:t>
            </a:r>
            <a:r>
              <a:rPr lang="en-GB" dirty="0"/>
              <a:t>: </a:t>
            </a:r>
          </a:p>
          <a:p>
            <a:pPr marL="457200" lvl="1" indent="0">
              <a:buNone/>
            </a:pPr>
            <a:r>
              <a:rPr lang="en-GB" dirty="0"/>
              <a:t>- </a:t>
            </a:r>
            <a:r>
              <a:rPr lang="en-GB" dirty="0" err="1"/>
              <a:t>enzalutamiid</a:t>
            </a:r>
            <a:r>
              <a:rPr lang="en-GB" dirty="0"/>
              <a:t>: </a:t>
            </a:r>
            <a:r>
              <a:rPr lang="en-GB" dirty="0" err="1"/>
              <a:t>krambid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- </a:t>
            </a:r>
            <a:r>
              <a:rPr lang="en-GB" dirty="0" err="1"/>
              <a:t>apalutamiid</a:t>
            </a:r>
            <a:r>
              <a:rPr lang="en-GB" dirty="0"/>
              <a:t>: </a:t>
            </a:r>
            <a:r>
              <a:rPr lang="en-GB" dirty="0" err="1"/>
              <a:t>lööve</a:t>
            </a:r>
            <a:r>
              <a:rPr lang="en-GB" dirty="0"/>
              <a:t>, </a:t>
            </a:r>
            <a:r>
              <a:rPr lang="en-GB" dirty="0" err="1"/>
              <a:t>hüpertoonia</a:t>
            </a:r>
            <a:r>
              <a:rPr lang="en-GB" dirty="0"/>
              <a:t>, </a:t>
            </a:r>
            <a:r>
              <a:rPr lang="en-GB" dirty="0" err="1"/>
              <a:t>diarröa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err="1"/>
              <a:t>Eestis</a:t>
            </a:r>
            <a:r>
              <a:rPr lang="en-GB" dirty="0"/>
              <a:t> </a:t>
            </a:r>
            <a:r>
              <a:rPr lang="en-GB" dirty="0" err="1"/>
              <a:t>kasutatakse</a:t>
            </a:r>
            <a:r>
              <a:rPr lang="en-GB" dirty="0"/>
              <a:t> </a:t>
            </a:r>
            <a:r>
              <a:rPr lang="en-GB" dirty="0" err="1"/>
              <a:t>metastaatilise</a:t>
            </a:r>
            <a:r>
              <a:rPr lang="en-GB" dirty="0"/>
              <a:t> </a:t>
            </a:r>
            <a:r>
              <a:rPr lang="en-GB" dirty="0" err="1"/>
              <a:t>hormoontundliku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mitte-metastaatilise</a:t>
            </a:r>
            <a:r>
              <a:rPr lang="en-GB" dirty="0"/>
              <a:t> </a:t>
            </a:r>
            <a:r>
              <a:rPr lang="en-GB" dirty="0" err="1"/>
              <a:t>kastratsioonresistentse</a:t>
            </a:r>
            <a:r>
              <a:rPr lang="en-GB" dirty="0"/>
              <a:t> </a:t>
            </a:r>
            <a:r>
              <a:rPr lang="en-GB" dirty="0" err="1"/>
              <a:t>haiguse</a:t>
            </a:r>
            <a:r>
              <a:rPr lang="en-GB" dirty="0"/>
              <a:t> </a:t>
            </a:r>
            <a:r>
              <a:rPr lang="en-GB" dirty="0" err="1"/>
              <a:t>korral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360079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Androgeen-telje</a:t>
            </a:r>
            <a:r>
              <a:rPr lang="en-GB" dirty="0"/>
              <a:t> </a:t>
            </a:r>
            <a:r>
              <a:rPr lang="en-GB" dirty="0" err="1"/>
              <a:t>inhibiitorid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Abirateroon</a:t>
            </a:r>
            <a:endParaRPr lang="en-GB" b="1" dirty="0"/>
          </a:p>
          <a:p>
            <a:endParaRPr lang="en-GB" dirty="0"/>
          </a:p>
          <a:p>
            <a:r>
              <a:rPr lang="en-GB" dirty="0" err="1"/>
              <a:t>Pärsib</a:t>
            </a:r>
            <a:r>
              <a:rPr lang="en-GB" dirty="0"/>
              <a:t> </a:t>
            </a:r>
            <a:r>
              <a:rPr lang="en-GB" dirty="0" err="1"/>
              <a:t>testosterooni</a:t>
            </a:r>
            <a:r>
              <a:rPr lang="en-GB" dirty="0"/>
              <a:t> </a:t>
            </a:r>
            <a:r>
              <a:rPr lang="en-GB" dirty="0" err="1"/>
              <a:t>tootmist</a:t>
            </a:r>
            <a:r>
              <a:rPr lang="en-GB" dirty="0"/>
              <a:t> </a:t>
            </a:r>
            <a:r>
              <a:rPr lang="en-GB" dirty="0" err="1"/>
              <a:t>kõikides</a:t>
            </a:r>
            <a:r>
              <a:rPr lang="en-GB" dirty="0"/>
              <a:t> </a:t>
            </a:r>
            <a:r>
              <a:rPr lang="en-GB" dirty="0" err="1"/>
              <a:t>rakkudes</a:t>
            </a:r>
            <a:r>
              <a:rPr lang="en-GB" dirty="0"/>
              <a:t>, </a:t>
            </a:r>
            <a:r>
              <a:rPr lang="en-GB" dirty="0" err="1"/>
              <a:t>aitab</a:t>
            </a:r>
            <a:r>
              <a:rPr lang="en-GB" dirty="0"/>
              <a:t> </a:t>
            </a:r>
            <a:r>
              <a:rPr lang="en-GB" dirty="0" err="1"/>
              <a:t>saavutada</a:t>
            </a:r>
            <a:r>
              <a:rPr lang="en-GB" dirty="0"/>
              <a:t> </a:t>
            </a:r>
            <a:r>
              <a:rPr lang="en-GB" dirty="0" err="1"/>
              <a:t>veelgi</a:t>
            </a:r>
            <a:r>
              <a:rPr lang="en-GB" dirty="0"/>
              <a:t> </a:t>
            </a:r>
            <a:r>
              <a:rPr lang="en-GB" dirty="0" err="1"/>
              <a:t>madalama</a:t>
            </a:r>
            <a:r>
              <a:rPr lang="en-GB" dirty="0"/>
              <a:t> </a:t>
            </a:r>
            <a:r>
              <a:rPr lang="en-GB" dirty="0" err="1"/>
              <a:t>testosterooni</a:t>
            </a:r>
            <a:r>
              <a:rPr lang="en-GB" dirty="0"/>
              <a:t> </a:t>
            </a:r>
            <a:r>
              <a:rPr lang="en-GB" dirty="0" err="1"/>
              <a:t>kontsentratsiooni</a:t>
            </a:r>
            <a:endParaRPr lang="en-GB" dirty="0"/>
          </a:p>
          <a:p>
            <a:r>
              <a:rPr lang="en-GB" dirty="0" err="1"/>
              <a:t>Peab</a:t>
            </a:r>
            <a:r>
              <a:rPr lang="en-GB" dirty="0"/>
              <a:t> </a:t>
            </a:r>
            <a:r>
              <a:rPr lang="en-GB" dirty="0" err="1"/>
              <a:t>olema</a:t>
            </a:r>
            <a:r>
              <a:rPr lang="en-GB" dirty="0"/>
              <a:t> </a:t>
            </a:r>
            <a:r>
              <a:rPr lang="en-GB" dirty="0" err="1"/>
              <a:t>manustatud</a:t>
            </a:r>
            <a:r>
              <a:rPr lang="en-GB" dirty="0"/>
              <a:t> </a:t>
            </a:r>
            <a:r>
              <a:rPr lang="en-GB" dirty="0" err="1"/>
              <a:t>koos</a:t>
            </a:r>
            <a:r>
              <a:rPr lang="en-GB" dirty="0"/>
              <a:t> </a:t>
            </a:r>
            <a:r>
              <a:rPr lang="en-GB" dirty="0" err="1"/>
              <a:t>prednisolooniga</a:t>
            </a:r>
            <a:r>
              <a:rPr lang="en-GB" dirty="0"/>
              <a:t> </a:t>
            </a:r>
            <a:r>
              <a:rPr lang="en-GB" dirty="0" err="1"/>
              <a:t>mineralokortikoitide</a:t>
            </a:r>
            <a:r>
              <a:rPr lang="en-GB" dirty="0"/>
              <a:t> </a:t>
            </a:r>
            <a:r>
              <a:rPr lang="en-GB" dirty="0" err="1"/>
              <a:t>toksilisuse</a:t>
            </a:r>
            <a:r>
              <a:rPr lang="en-GB" dirty="0"/>
              <a:t> </a:t>
            </a:r>
            <a:r>
              <a:rPr lang="en-GB" dirty="0" err="1"/>
              <a:t>vältimiseks</a:t>
            </a:r>
            <a:endParaRPr lang="en-GB" dirty="0"/>
          </a:p>
          <a:p>
            <a:r>
              <a:rPr lang="en-GB" dirty="0" err="1"/>
              <a:t>Kõrvalmõjud</a:t>
            </a:r>
            <a:r>
              <a:rPr lang="en-GB" dirty="0"/>
              <a:t>: </a:t>
            </a:r>
            <a:r>
              <a:rPr lang="en-GB" dirty="0" err="1"/>
              <a:t>maksa</a:t>
            </a:r>
            <a:r>
              <a:rPr lang="en-GB" dirty="0"/>
              <a:t> </a:t>
            </a:r>
            <a:r>
              <a:rPr lang="en-GB" dirty="0" err="1"/>
              <a:t>toksilisus</a:t>
            </a:r>
            <a:r>
              <a:rPr lang="en-GB" dirty="0"/>
              <a:t>, </a:t>
            </a:r>
            <a:r>
              <a:rPr lang="en-GB" dirty="0" err="1"/>
              <a:t>südamepuudulikkuse</a:t>
            </a:r>
            <a:r>
              <a:rPr lang="en-GB" dirty="0"/>
              <a:t> </a:t>
            </a:r>
            <a:r>
              <a:rPr lang="en-GB" dirty="0" err="1"/>
              <a:t>süvenemine</a:t>
            </a:r>
            <a:endParaRPr lang="en-GB" dirty="0"/>
          </a:p>
          <a:p>
            <a:r>
              <a:rPr lang="en-GB" dirty="0" err="1"/>
              <a:t>Eestis</a:t>
            </a:r>
            <a:r>
              <a:rPr lang="en-GB" dirty="0"/>
              <a:t> </a:t>
            </a:r>
            <a:r>
              <a:rPr lang="en-GB" dirty="0" err="1"/>
              <a:t>kasutatakse</a:t>
            </a:r>
            <a:r>
              <a:rPr lang="en-GB" dirty="0"/>
              <a:t> </a:t>
            </a:r>
            <a:r>
              <a:rPr lang="en-GB" dirty="0" err="1"/>
              <a:t>metastaatilise</a:t>
            </a:r>
            <a:r>
              <a:rPr lang="en-GB" dirty="0"/>
              <a:t> </a:t>
            </a:r>
            <a:r>
              <a:rPr lang="en-GB" dirty="0" err="1"/>
              <a:t>haiguse</a:t>
            </a:r>
            <a:r>
              <a:rPr lang="en-GB" dirty="0"/>
              <a:t> </a:t>
            </a:r>
            <a:r>
              <a:rPr lang="en-GB" dirty="0" err="1"/>
              <a:t>korral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222323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Eesnäärmevähi</a:t>
            </a:r>
            <a:r>
              <a:rPr lang="en-GB" dirty="0"/>
              <a:t> </a:t>
            </a:r>
            <a:r>
              <a:rPr lang="en-GB" dirty="0" err="1"/>
              <a:t>etapid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87F395-D115-B960-4A0F-1CA306AE3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79"/>
          <a:stretch/>
        </p:blipFill>
        <p:spPr>
          <a:xfrm>
            <a:off x="1252415" y="1477513"/>
            <a:ext cx="9602011" cy="414732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5D1F9E-0402-5190-DC9D-D41A3F92806E}"/>
              </a:ext>
            </a:extLst>
          </p:cNvPr>
          <p:cNvSpPr/>
          <p:nvPr/>
        </p:nvSpPr>
        <p:spPr>
          <a:xfrm>
            <a:off x="1396554" y="2285013"/>
            <a:ext cx="1380393" cy="1397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82AA9-CC88-505F-200A-9EC189289C22}"/>
              </a:ext>
            </a:extLst>
          </p:cNvPr>
          <p:cNvSpPr txBox="1"/>
          <p:nvPr/>
        </p:nvSpPr>
        <p:spPr>
          <a:xfrm>
            <a:off x="1337574" y="2499142"/>
            <a:ext cx="1438031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/>
              <a:t>Lokaalne</a:t>
            </a:r>
            <a:r>
              <a:rPr lang="en-GB" sz="1400" dirty="0"/>
              <a:t> </a:t>
            </a:r>
            <a:r>
              <a:rPr lang="en-GB" sz="1400" dirty="0" err="1"/>
              <a:t>või</a:t>
            </a:r>
            <a:r>
              <a:rPr lang="en-GB" sz="1400" dirty="0"/>
              <a:t> </a:t>
            </a:r>
            <a:r>
              <a:rPr lang="en-GB" sz="1400" dirty="0" err="1"/>
              <a:t>lokaalselt</a:t>
            </a:r>
            <a:r>
              <a:rPr lang="en-GB" sz="1400" dirty="0"/>
              <a:t> </a:t>
            </a:r>
            <a:r>
              <a:rPr lang="en-GB" sz="1400" dirty="0" err="1"/>
              <a:t>levinud</a:t>
            </a:r>
            <a:r>
              <a:rPr lang="en-GB" sz="1400" dirty="0"/>
              <a:t> </a:t>
            </a:r>
            <a:r>
              <a:rPr lang="en-GB" sz="1400" dirty="0" err="1"/>
              <a:t>eesnäärme</a:t>
            </a:r>
            <a:r>
              <a:rPr lang="en-GB" sz="1400" dirty="0"/>
              <a:t> </a:t>
            </a:r>
            <a:r>
              <a:rPr lang="en-GB" sz="1400" dirty="0" err="1"/>
              <a:t>vähk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8131F-FFB1-4719-E58D-9616119002CC}"/>
              </a:ext>
            </a:extLst>
          </p:cNvPr>
          <p:cNvSpPr txBox="1"/>
          <p:nvPr/>
        </p:nvSpPr>
        <p:spPr>
          <a:xfrm>
            <a:off x="3349869" y="1967062"/>
            <a:ext cx="117816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/>
          </a:p>
          <a:p>
            <a:pPr algn="ctr"/>
            <a:r>
              <a:rPr lang="en-GB" sz="900" dirty="0" err="1"/>
              <a:t>Ei</a:t>
            </a:r>
            <a:r>
              <a:rPr lang="en-GB" sz="900" dirty="0"/>
              <a:t> </a:t>
            </a:r>
            <a:r>
              <a:rPr lang="en-GB" sz="900" dirty="0" err="1"/>
              <a:t>sobi</a:t>
            </a:r>
            <a:r>
              <a:rPr lang="en-GB" sz="900" dirty="0"/>
              <a:t> </a:t>
            </a:r>
            <a:r>
              <a:rPr lang="en-GB" sz="900" dirty="0" err="1"/>
              <a:t>radikaalseks</a:t>
            </a:r>
            <a:r>
              <a:rPr lang="en-GB" sz="900" dirty="0"/>
              <a:t> </a:t>
            </a:r>
            <a:r>
              <a:rPr lang="en-GB" sz="900" dirty="0" err="1"/>
              <a:t>raviks</a:t>
            </a:r>
            <a:endParaRPr lang="en-GB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252C8-9450-53B0-5B12-252534F18FF5}"/>
              </a:ext>
            </a:extLst>
          </p:cNvPr>
          <p:cNvSpPr txBox="1"/>
          <p:nvPr/>
        </p:nvSpPr>
        <p:spPr>
          <a:xfrm>
            <a:off x="2803846" y="2832567"/>
            <a:ext cx="83510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/>
          </a:p>
          <a:p>
            <a:pPr algn="ctr"/>
            <a:r>
              <a:rPr lang="en-GB" sz="900" dirty="0" err="1"/>
              <a:t>Radikaalne</a:t>
            </a:r>
            <a:r>
              <a:rPr lang="en-GB" sz="900" dirty="0"/>
              <a:t> </a:t>
            </a:r>
            <a:r>
              <a:rPr lang="en-GB" sz="900" dirty="0" err="1"/>
              <a:t>ravi</a:t>
            </a:r>
            <a:endParaRPr lang="en-GB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4778E-FC84-6EA7-7B39-37FB1D0D1767}"/>
              </a:ext>
            </a:extLst>
          </p:cNvPr>
          <p:cNvSpPr txBox="1"/>
          <p:nvPr/>
        </p:nvSpPr>
        <p:spPr>
          <a:xfrm>
            <a:off x="2522173" y="3813939"/>
            <a:ext cx="117816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/>
              <a:t>Remissioon</a:t>
            </a:r>
            <a:endParaRPr lang="en-GB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10722-D46B-524D-1F1B-B1B3C9C9D772}"/>
              </a:ext>
            </a:extLst>
          </p:cNvPr>
          <p:cNvSpPr txBox="1"/>
          <p:nvPr/>
        </p:nvSpPr>
        <p:spPr>
          <a:xfrm>
            <a:off x="3719143" y="3825837"/>
            <a:ext cx="1176951" cy="276999"/>
          </a:xfrm>
          <a:prstGeom prst="rect">
            <a:avLst/>
          </a:prstGeom>
          <a:solidFill>
            <a:srgbClr val="DAE4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Jälgimine</a:t>
            </a:r>
            <a:endParaRPr lang="en-GB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6CBCE8-7D04-F01C-13AF-CC24315C0CBE}"/>
              </a:ext>
            </a:extLst>
          </p:cNvPr>
          <p:cNvSpPr/>
          <p:nvPr/>
        </p:nvSpPr>
        <p:spPr>
          <a:xfrm>
            <a:off x="5292726" y="2169755"/>
            <a:ext cx="1178169" cy="8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920AF8-20D3-11FA-A783-8FB95557F61B}"/>
              </a:ext>
            </a:extLst>
          </p:cNvPr>
          <p:cNvSpPr/>
          <p:nvPr/>
        </p:nvSpPr>
        <p:spPr>
          <a:xfrm>
            <a:off x="5292726" y="3511997"/>
            <a:ext cx="1178169" cy="8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0FBEF-13FD-BC71-3822-82E1E596921E}"/>
              </a:ext>
            </a:extLst>
          </p:cNvPr>
          <p:cNvSpPr txBox="1"/>
          <p:nvPr/>
        </p:nvSpPr>
        <p:spPr>
          <a:xfrm>
            <a:off x="5292726" y="2301379"/>
            <a:ext cx="13327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Metastaatiline</a:t>
            </a:r>
            <a:r>
              <a:rPr lang="en-GB" sz="1400" dirty="0"/>
              <a:t> HSPC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2A2F5-F1D7-7B45-3C21-682D796BBCCA}"/>
              </a:ext>
            </a:extLst>
          </p:cNvPr>
          <p:cNvSpPr txBox="1"/>
          <p:nvPr/>
        </p:nvSpPr>
        <p:spPr>
          <a:xfrm>
            <a:off x="5292725" y="3716436"/>
            <a:ext cx="13897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Metastaasideta</a:t>
            </a:r>
            <a:r>
              <a:rPr lang="en-GB" sz="1400" dirty="0"/>
              <a:t> CRPC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4B8510-9F1A-C890-7B88-A6517175BFB2}"/>
              </a:ext>
            </a:extLst>
          </p:cNvPr>
          <p:cNvSpPr/>
          <p:nvPr/>
        </p:nvSpPr>
        <p:spPr>
          <a:xfrm>
            <a:off x="7213169" y="2923040"/>
            <a:ext cx="1178169" cy="8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DBE070-7C33-4F93-B8E4-3401A1ECF9C1}"/>
              </a:ext>
            </a:extLst>
          </p:cNvPr>
          <p:cNvSpPr/>
          <p:nvPr/>
        </p:nvSpPr>
        <p:spPr>
          <a:xfrm>
            <a:off x="9074692" y="2923039"/>
            <a:ext cx="1178169" cy="8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D1CEE6-78CC-BB27-D9BC-20EFBBC7E7EE}"/>
              </a:ext>
            </a:extLst>
          </p:cNvPr>
          <p:cNvSpPr txBox="1"/>
          <p:nvPr/>
        </p:nvSpPr>
        <p:spPr>
          <a:xfrm>
            <a:off x="7209440" y="2976196"/>
            <a:ext cx="125656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Metastaatiline</a:t>
            </a:r>
            <a:r>
              <a:rPr lang="en-GB" sz="1400" dirty="0"/>
              <a:t> CRPC</a:t>
            </a:r>
          </a:p>
          <a:p>
            <a:pPr algn="ctr"/>
            <a:r>
              <a:rPr lang="en-GB" sz="1400" dirty="0"/>
              <a:t>1. </a:t>
            </a:r>
            <a:r>
              <a:rPr lang="en-GB" sz="1400" dirty="0" err="1"/>
              <a:t>raviliin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63EAA6-7F60-50D7-83D5-96D495874520}"/>
              </a:ext>
            </a:extLst>
          </p:cNvPr>
          <p:cNvSpPr txBox="1"/>
          <p:nvPr/>
        </p:nvSpPr>
        <p:spPr>
          <a:xfrm>
            <a:off x="9092066" y="2976196"/>
            <a:ext cx="125656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Metastaatiline</a:t>
            </a:r>
            <a:r>
              <a:rPr lang="en-GB" sz="1400" dirty="0"/>
              <a:t> CRPC</a:t>
            </a:r>
          </a:p>
          <a:p>
            <a:pPr algn="ctr"/>
            <a:r>
              <a:rPr lang="en-GB" sz="1400" dirty="0"/>
              <a:t>2. </a:t>
            </a:r>
            <a:r>
              <a:rPr lang="en-GB" sz="1400" dirty="0" err="1"/>
              <a:t>raviliin</a:t>
            </a:r>
            <a:endParaRPr lang="en-GB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BE5FC5-E8B1-DF25-BE9B-72157A77931A}"/>
              </a:ext>
            </a:extLst>
          </p:cNvPr>
          <p:cNvSpPr/>
          <p:nvPr/>
        </p:nvSpPr>
        <p:spPr>
          <a:xfrm>
            <a:off x="3717716" y="2973275"/>
            <a:ext cx="1178169" cy="8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F62B88-2918-A307-E521-4287C9A8D4AF}"/>
              </a:ext>
            </a:extLst>
          </p:cNvPr>
          <p:cNvSpPr txBox="1"/>
          <p:nvPr/>
        </p:nvSpPr>
        <p:spPr>
          <a:xfrm>
            <a:off x="3716374" y="3059668"/>
            <a:ext cx="117816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Biokeemiline</a:t>
            </a:r>
            <a:r>
              <a:rPr lang="en-GB" sz="1400" dirty="0"/>
              <a:t> progression </a:t>
            </a:r>
          </a:p>
          <a:p>
            <a:pPr algn="ctr"/>
            <a:r>
              <a:rPr lang="en-GB" sz="1400" dirty="0"/>
              <a:t>(PSA </a:t>
            </a:r>
            <a:r>
              <a:rPr lang="en-GB" sz="1400" dirty="0" err="1"/>
              <a:t>tõus</a:t>
            </a:r>
            <a:r>
              <a:rPr lang="en-GB" sz="1400" dirty="0"/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B8DC5FF-735B-9F56-1FA4-60DB620E0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3" t="69319" r="45827" b="24293"/>
          <a:stretch/>
        </p:blipFill>
        <p:spPr>
          <a:xfrm>
            <a:off x="5317295" y="1449846"/>
            <a:ext cx="1199430" cy="25268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274D22-2B01-2F30-38A4-C472DB08C1D2}"/>
              </a:ext>
            </a:extLst>
          </p:cNvPr>
          <p:cNvCxnSpPr/>
          <p:nvPr/>
        </p:nvCxnSpPr>
        <p:spPr>
          <a:xfrm>
            <a:off x="5292725" y="4438365"/>
            <a:ext cx="1224000" cy="4298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BF6FAD-D643-22B5-B20C-67F65267F53C}"/>
              </a:ext>
            </a:extLst>
          </p:cNvPr>
          <p:cNvCxnSpPr>
            <a:cxnSpLocks/>
          </p:cNvCxnSpPr>
          <p:nvPr/>
        </p:nvCxnSpPr>
        <p:spPr>
          <a:xfrm>
            <a:off x="7209440" y="4083813"/>
            <a:ext cx="1149329" cy="1558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5559B6-8CA9-B0C3-B1C6-D2C96EF52153}"/>
              </a:ext>
            </a:extLst>
          </p:cNvPr>
          <p:cNvCxnSpPr>
            <a:cxnSpLocks/>
          </p:cNvCxnSpPr>
          <p:nvPr/>
        </p:nvCxnSpPr>
        <p:spPr>
          <a:xfrm>
            <a:off x="9131874" y="4611962"/>
            <a:ext cx="1120987" cy="118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A24FA25-C5F1-BDE3-9C6C-43D06020C24B}"/>
              </a:ext>
            </a:extLst>
          </p:cNvPr>
          <p:cNvSpPr txBox="1"/>
          <p:nvPr/>
        </p:nvSpPr>
        <p:spPr>
          <a:xfrm>
            <a:off x="3016867" y="2734866"/>
            <a:ext cx="4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ighlight>
                  <a:srgbClr val="FFFF00"/>
                </a:highlight>
              </a:rPr>
              <a:t>ADT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58DC26-47FE-CA7D-F963-BA15D592D25B}"/>
              </a:ext>
            </a:extLst>
          </p:cNvPr>
          <p:cNvSpPr txBox="1"/>
          <p:nvPr/>
        </p:nvSpPr>
        <p:spPr>
          <a:xfrm>
            <a:off x="4845273" y="1679416"/>
            <a:ext cx="4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ighlight>
                  <a:srgbClr val="FFFF00"/>
                </a:highlight>
              </a:rPr>
              <a:t>ADT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39D2DE-7FAF-07ED-E525-B4B46BF3FC65}"/>
              </a:ext>
            </a:extLst>
          </p:cNvPr>
          <p:cNvSpPr txBox="1"/>
          <p:nvPr/>
        </p:nvSpPr>
        <p:spPr>
          <a:xfrm>
            <a:off x="5684917" y="5269654"/>
            <a:ext cx="4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ighlight>
                  <a:srgbClr val="FFFF00"/>
                </a:highlight>
              </a:rPr>
              <a:t>ADT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6FDF39-6EF3-0B1A-05B3-F63060ECF29A}"/>
              </a:ext>
            </a:extLst>
          </p:cNvPr>
          <p:cNvSpPr txBox="1"/>
          <p:nvPr/>
        </p:nvSpPr>
        <p:spPr>
          <a:xfrm>
            <a:off x="9472559" y="5802179"/>
            <a:ext cx="4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ighlight>
                  <a:srgbClr val="FFFF00"/>
                </a:highlight>
              </a:rPr>
              <a:t>ADT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6D49BE-F2F7-33DF-176C-3A385546679B}"/>
              </a:ext>
            </a:extLst>
          </p:cNvPr>
          <p:cNvSpPr/>
          <p:nvPr/>
        </p:nvSpPr>
        <p:spPr>
          <a:xfrm>
            <a:off x="7180600" y="4781004"/>
            <a:ext cx="1178169" cy="834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FB8E85-E70A-4CE4-865E-3A6F89EADB4C}"/>
              </a:ext>
            </a:extLst>
          </p:cNvPr>
          <p:cNvSpPr txBox="1"/>
          <p:nvPr/>
        </p:nvSpPr>
        <p:spPr>
          <a:xfrm>
            <a:off x="7544745" y="4834179"/>
            <a:ext cx="43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ighlight>
                  <a:srgbClr val="FFFF00"/>
                </a:highlight>
              </a:rPr>
              <a:t>ADT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2138D6-2E77-3E7C-4170-AE82BDB9E1EE}"/>
              </a:ext>
            </a:extLst>
          </p:cNvPr>
          <p:cNvSpPr txBox="1"/>
          <p:nvPr/>
        </p:nvSpPr>
        <p:spPr>
          <a:xfrm>
            <a:off x="9115793" y="5093468"/>
            <a:ext cx="1120987" cy="276999"/>
          </a:xfrm>
          <a:prstGeom prst="rect">
            <a:avLst/>
          </a:prstGeom>
          <a:solidFill>
            <a:srgbClr val="DAE4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Radium-223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CA2C31-CB76-3697-66BF-7D7E1033DD38}"/>
              </a:ext>
            </a:extLst>
          </p:cNvPr>
          <p:cNvSpPr txBox="1"/>
          <p:nvPr/>
        </p:nvSpPr>
        <p:spPr>
          <a:xfrm>
            <a:off x="9115793" y="5429621"/>
            <a:ext cx="1120987" cy="276999"/>
          </a:xfrm>
          <a:prstGeom prst="rect">
            <a:avLst/>
          </a:prstGeom>
          <a:solidFill>
            <a:srgbClr val="DAE4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Lu-177-PSMA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75F871B-8582-DB0E-2FF8-0AE754E9B01F}"/>
              </a:ext>
            </a:extLst>
          </p:cNvPr>
          <p:cNvCxnSpPr>
            <a:cxnSpLocks/>
          </p:cNvCxnSpPr>
          <p:nvPr/>
        </p:nvCxnSpPr>
        <p:spPr>
          <a:xfrm>
            <a:off x="7225353" y="4565714"/>
            <a:ext cx="1177061" cy="18847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635A2B-1CF3-B9E9-4AE5-B6B02371B9D5}"/>
              </a:ext>
            </a:extLst>
          </p:cNvPr>
          <p:cNvCxnSpPr>
            <a:cxnSpLocks/>
          </p:cNvCxnSpPr>
          <p:nvPr/>
        </p:nvCxnSpPr>
        <p:spPr>
          <a:xfrm>
            <a:off x="9131874" y="4328012"/>
            <a:ext cx="1177061" cy="18847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Hormoonravi</a:t>
            </a:r>
            <a:r>
              <a:rPr lang="en-GB" dirty="0"/>
              <a:t> </a:t>
            </a:r>
            <a:r>
              <a:rPr lang="en-GB" dirty="0" err="1"/>
              <a:t>kõrvalmõjud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12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Kuumahood</a:t>
            </a:r>
            <a:endParaRPr lang="en-GB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Väsimus</a:t>
            </a:r>
            <a:endParaRPr lang="en-GB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Rindade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hellus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Vähenenud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sugutung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libiido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)</a:t>
            </a: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Erektsioonihäired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Osteoporoos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Metaboolne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sündroom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kaalutõus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dirty="0" err="1">
                <a:solidFill>
                  <a:srgbClr val="0D0D0D"/>
                </a:solidFill>
                <a:latin typeface="Söhne"/>
              </a:rPr>
              <a:t>hüpertoonia</a:t>
            </a:r>
            <a:r>
              <a:rPr lang="en-GB" dirty="0">
                <a:solidFill>
                  <a:srgbClr val="0D0D0D"/>
                </a:solidFill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diabeet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kõrge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kolesterool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)</a:t>
            </a: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Kardiovaskulaarsed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probleemid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38072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Mida</a:t>
            </a:r>
            <a:r>
              <a:rPr lang="en-GB" sz="4000" dirty="0"/>
              <a:t> </a:t>
            </a:r>
            <a:r>
              <a:rPr lang="en-GB" sz="4000" dirty="0" err="1"/>
              <a:t>saab</a:t>
            </a:r>
            <a:r>
              <a:rPr lang="en-GB" sz="4000" dirty="0"/>
              <a:t> </a:t>
            </a:r>
            <a:r>
              <a:rPr lang="en-GB" sz="4000" dirty="0" err="1"/>
              <a:t>ise</a:t>
            </a:r>
            <a:r>
              <a:rPr lang="en-GB" sz="4000" dirty="0"/>
              <a:t> </a:t>
            </a:r>
            <a:r>
              <a:rPr lang="en-GB" sz="4000" dirty="0" err="1"/>
              <a:t>teha</a:t>
            </a:r>
            <a:r>
              <a:rPr lang="en-GB" sz="4000" dirty="0"/>
              <a:t>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121"/>
            <a:ext cx="4601065" cy="4351338"/>
          </a:xfrm>
        </p:spPr>
        <p:txBody>
          <a:bodyPr/>
          <a:lstStyle/>
          <a:p>
            <a:r>
              <a:rPr lang="en-GB" dirty="0" err="1"/>
              <a:t>Kaltsium</a:t>
            </a:r>
            <a:r>
              <a:rPr lang="en-GB" dirty="0"/>
              <a:t> 1000–1200 mg </a:t>
            </a:r>
            <a:r>
              <a:rPr lang="en-GB" dirty="0" err="1"/>
              <a:t>iga</a:t>
            </a:r>
            <a:r>
              <a:rPr lang="en-GB" dirty="0"/>
              <a:t> </a:t>
            </a:r>
            <a:r>
              <a:rPr lang="en-GB" dirty="0" err="1"/>
              <a:t>päev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koos</a:t>
            </a:r>
            <a:r>
              <a:rPr lang="en-GB" dirty="0"/>
              <a:t> 800–1000 TÜ D-</a:t>
            </a:r>
            <a:r>
              <a:rPr lang="en-GB" dirty="0" err="1"/>
              <a:t>vitamiiniga</a:t>
            </a:r>
            <a:r>
              <a:rPr lang="en-GB" dirty="0"/>
              <a:t>, </a:t>
            </a:r>
            <a:r>
              <a:rPr lang="en-GB" dirty="0" err="1"/>
              <a:t>soovitatavalt</a:t>
            </a:r>
            <a:r>
              <a:rPr lang="en-GB" dirty="0"/>
              <a:t> </a:t>
            </a:r>
            <a:r>
              <a:rPr lang="en-GB" dirty="0" err="1"/>
              <a:t>toidust</a:t>
            </a:r>
            <a:endParaRPr lang="en-GB" dirty="0"/>
          </a:p>
          <a:p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võtate</a:t>
            </a:r>
            <a:r>
              <a:rPr lang="en-GB" dirty="0"/>
              <a:t> </a:t>
            </a:r>
            <a:r>
              <a:rPr lang="en-GB" dirty="0" err="1"/>
              <a:t>toidulisandit</a:t>
            </a:r>
            <a:r>
              <a:rPr lang="en-GB" dirty="0"/>
              <a:t> – </a:t>
            </a:r>
            <a:r>
              <a:rPr lang="en-GB" dirty="0" err="1"/>
              <a:t>ööpäevane</a:t>
            </a:r>
            <a:r>
              <a:rPr lang="en-GB" dirty="0"/>
              <a:t> </a:t>
            </a:r>
            <a:r>
              <a:rPr lang="en-GB" dirty="0" err="1"/>
              <a:t>kaltsiumi</a:t>
            </a:r>
            <a:r>
              <a:rPr lang="en-GB" dirty="0"/>
              <a:t> </a:t>
            </a:r>
            <a:r>
              <a:rPr lang="en-GB" dirty="0" err="1"/>
              <a:t>sisaldus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tohi </a:t>
            </a:r>
            <a:r>
              <a:rPr lang="en-GB" dirty="0" err="1"/>
              <a:t>ületada</a:t>
            </a:r>
            <a:r>
              <a:rPr lang="en-GB" dirty="0"/>
              <a:t> 2000 mg!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B626B-1445-8813-18E5-C4C8CF06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27" y="681037"/>
            <a:ext cx="6526342" cy="55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Mida</a:t>
            </a:r>
            <a:r>
              <a:rPr lang="en-GB" sz="4400" dirty="0"/>
              <a:t> </a:t>
            </a:r>
            <a:r>
              <a:rPr lang="en-GB" sz="4400" dirty="0" err="1"/>
              <a:t>saab</a:t>
            </a:r>
            <a:r>
              <a:rPr lang="en-GB" sz="4400" dirty="0"/>
              <a:t> </a:t>
            </a:r>
            <a:r>
              <a:rPr lang="en-GB" sz="4400" dirty="0" err="1"/>
              <a:t>ise</a:t>
            </a:r>
            <a:r>
              <a:rPr lang="en-GB" sz="4400" dirty="0"/>
              <a:t> </a:t>
            </a:r>
            <a:r>
              <a:rPr lang="en-GB" sz="4400" dirty="0" err="1"/>
              <a:t>teha</a:t>
            </a:r>
            <a:r>
              <a:rPr lang="en-GB" sz="4400" dirty="0"/>
              <a:t>?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40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err="1"/>
              <a:t>Tervislik</a:t>
            </a:r>
            <a:r>
              <a:rPr lang="en-GB" dirty="0"/>
              <a:t> </a:t>
            </a:r>
            <a:r>
              <a:rPr lang="en-GB" dirty="0" err="1"/>
              <a:t>dieet</a:t>
            </a:r>
            <a:endParaRPr lang="en-GB" dirty="0"/>
          </a:p>
          <a:p>
            <a:r>
              <a:rPr lang="en-GB" dirty="0" err="1"/>
              <a:t>Alkoholi</a:t>
            </a:r>
            <a:r>
              <a:rPr lang="en-GB" dirty="0"/>
              <a:t> </a:t>
            </a:r>
            <a:r>
              <a:rPr lang="en-GB" dirty="0" err="1"/>
              <a:t>tarbimise</a:t>
            </a:r>
            <a:r>
              <a:rPr lang="en-GB" dirty="0"/>
              <a:t> </a:t>
            </a:r>
            <a:r>
              <a:rPr lang="en-GB" dirty="0" err="1"/>
              <a:t>vähendamine</a:t>
            </a:r>
            <a:endParaRPr lang="en-GB" dirty="0"/>
          </a:p>
          <a:p>
            <a:r>
              <a:rPr lang="en-GB" dirty="0" err="1"/>
              <a:t>Suitsetamisest</a:t>
            </a:r>
            <a:r>
              <a:rPr lang="en-GB" dirty="0"/>
              <a:t> </a:t>
            </a:r>
            <a:r>
              <a:rPr lang="en-GB" dirty="0" err="1"/>
              <a:t>loobumine</a:t>
            </a:r>
            <a:endParaRPr lang="en-GB" dirty="0"/>
          </a:p>
          <a:p>
            <a:r>
              <a:rPr lang="en-GB" dirty="0" err="1"/>
              <a:t>Vererõhu</a:t>
            </a:r>
            <a:r>
              <a:rPr lang="en-GB" dirty="0"/>
              <a:t>, </a:t>
            </a:r>
            <a:r>
              <a:rPr lang="en-GB" dirty="0" err="1"/>
              <a:t>kolesterooli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veresuhkru</a:t>
            </a:r>
            <a:r>
              <a:rPr lang="en-GB" dirty="0"/>
              <a:t> </a:t>
            </a:r>
            <a:r>
              <a:rPr lang="en-GB" dirty="0" err="1"/>
              <a:t>jälgimine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06199B-26BC-28E7-EA80-9542B8F1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22632"/>
              </p:ext>
            </p:extLst>
          </p:nvPr>
        </p:nvGraphicFramePr>
        <p:xfrm>
          <a:off x="1824610" y="382307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453979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3196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Tahan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Saan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6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Hommik</a:t>
                      </a:r>
                      <a:r>
                        <a:rPr lang="en-GB" dirty="0"/>
                        <a:t>: </a:t>
                      </a:r>
                      <a:r>
                        <a:rPr lang="en-GB" dirty="0" err="1"/>
                        <a:t>Magusad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maisihelbed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piimaga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Kaerapuder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banaaniga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0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Lõuna</a:t>
                      </a:r>
                      <a:r>
                        <a:rPr lang="en-GB" dirty="0"/>
                        <a:t>: </a:t>
                      </a:r>
                      <a:r>
                        <a:rPr lang="en-GB" dirty="0" err="1"/>
                        <a:t>Pelmeenid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Kanasalat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täisteraleivaga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5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Õhtu</a:t>
                      </a:r>
                      <a:r>
                        <a:rPr lang="en-GB" dirty="0"/>
                        <a:t>: </a:t>
                      </a:r>
                      <a:r>
                        <a:rPr lang="en-GB" dirty="0" err="1"/>
                        <a:t>Veiseburger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frii-kartulitega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Kalkunikotlett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ahjus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küpsetatud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bataadiga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Vahepala</a:t>
                      </a:r>
                      <a:r>
                        <a:rPr lang="en-GB" dirty="0"/>
                        <a:t>: </a:t>
                      </a:r>
                      <a:r>
                        <a:rPr lang="en-GB" dirty="0" err="1"/>
                        <a:t>Rasvane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jogurt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krõpsud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Väherasvane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jogurt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riisigalett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6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Õhtusöögi</a:t>
            </a:r>
            <a:r>
              <a:rPr lang="en-GB" dirty="0"/>
              <a:t> </a:t>
            </a:r>
            <a:r>
              <a:rPr lang="en-GB" dirty="0" err="1"/>
              <a:t>näide</a:t>
            </a:r>
            <a:r>
              <a:rPr lang="en-GB" dirty="0"/>
              <a:t> (</a:t>
            </a:r>
            <a:r>
              <a:rPr lang="en-GB" dirty="0" err="1"/>
              <a:t>FeelPlus.com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Eelroog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Olenemata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sellest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kas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süüakse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suvel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külmalt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talvel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kuumalt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on supp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ideaalne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eelroog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eelistada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köögivilju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kaunvilju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rohelised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herned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kuivatatud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)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hoopis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läätsesalatit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Viimane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sisaldab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vähem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kaloreid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ka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suurepärane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aeglaselt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vabanevate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süsivesikute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valkude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B-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vitamiini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mineraalsoolade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kiudainete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allikas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/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Põhiroog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Valgud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? Just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mida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vajate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täna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õhtul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väldime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liha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valida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väikese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omleti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koos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meelepäraste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köögiviljadega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-olla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veidi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ribadeks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lõigatud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peekonit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liialda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sulatatud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juustuga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),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keedetud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pošeeritud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munad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-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roheliste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köögiviljadega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rohelised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spinat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lehtsalat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).</a:t>
            </a:r>
          </a:p>
          <a:p>
            <a:pPr algn="l"/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Magustoit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Selles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toidus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olnud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vähe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aeglaselt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vabanevaid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suhkruid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mis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võimaldab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teil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lõpetada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koogiga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biskviit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muffin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šokolaadikook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Neid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saate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kiiresti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lihtsalt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kodus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küpsetada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lisage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ürditee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64198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err="1"/>
              <a:t>Mida</a:t>
            </a:r>
            <a:r>
              <a:rPr lang="en-GB" sz="4400" dirty="0"/>
              <a:t> </a:t>
            </a:r>
            <a:r>
              <a:rPr lang="en-GB" sz="4400" dirty="0" err="1"/>
              <a:t>saab</a:t>
            </a:r>
            <a:r>
              <a:rPr lang="en-GB" sz="4400" dirty="0"/>
              <a:t> </a:t>
            </a:r>
            <a:r>
              <a:rPr lang="en-GB" sz="4400" dirty="0" err="1"/>
              <a:t>ise</a:t>
            </a:r>
            <a:r>
              <a:rPr lang="en-GB" sz="4400" dirty="0"/>
              <a:t> </a:t>
            </a:r>
            <a:r>
              <a:rPr lang="en-GB" sz="4400" dirty="0" err="1"/>
              <a:t>teha</a:t>
            </a:r>
            <a:r>
              <a:rPr lang="en-GB" sz="4400" dirty="0"/>
              <a:t>? 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40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err="1"/>
              <a:t>Füüsiline</a:t>
            </a:r>
            <a:r>
              <a:rPr lang="en-GB" dirty="0"/>
              <a:t> </a:t>
            </a:r>
            <a:r>
              <a:rPr lang="en-GB" dirty="0" err="1"/>
              <a:t>aktiivsus</a:t>
            </a:r>
            <a:endParaRPr lang="en-GB" dirty="0"/>
          </a:p>
          <a:p>
            <a:pPr lvl="1"/>
            <a:r>
              <a:rPr lang="en-GB" dirty="0"/>
              <a:t>20-30 </a:t>
            </a:r>
            <a:r>
              <a:rPr lang="en-GB" dirty="0" err="1"/>
              <a:t>minutit</a:t>
            </a:r>
            <a:r>
              <a:rPr lang="en-GB" dirty="0"/>
              <a:t> </a:t>
            </a:r>
            <a:r>
              <a:rPr lang="en-GB" dirty="0" err="1"/>
              <a:t>aeglast</a:t>
            </a:r>
            <a:r>
              <a:rPr lang="en-GB" dirty="0"/>
              <a:t> </a:t>
            </a:r>
            <a:r>
              <a:rPr lang="en-GB" dirty="0" err="1"/>
              <a:t>jooksu</a:t>
            </a:r>
            <a:r>
              <a:rPr lang="en-GB" dirty="0"/>
              <a:t>/ </a:t>
            </a:r>
            <a:r>
              <a:rPr lang="en-GB" dirty="0" err="1"/>
              <a:t>kiiret</a:t>
            </a:r>
            <a:r>
              <a:rPr lang="en-GB" dirty="0"/>
              <a:t> </a:t>
            </a:r>
            <a:r>
              <a:rPr lang="en-GB" dirty="0" err="1"/>
              <a:t>kõndi</a:t>
            </a:r>
            <a:endParaRPr lang="en-GB" dirty="0"/>
          </a:p>
          <a:p>
            <a:pPr lvl="1"/>
            <a:r>
              <a:rPr lang="en-GB" dirty="0" err="1"/>
              <a:t>Harjutused</a:t>
            </a:r>
            <a:r>
              <a:rPr lang="en-GB" dirty="0"/>
              <a:t> </a:t>
            </a:r>
            <a:r>
              <a:rPr lang="en-GB" dirty="0" err="1"/>
              <a:t>kõhulihastele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vaagnapõhjalihastele</a:t>
            </a:r>
            <a:endParaRPr lang="en-GB" dirty="0"/>
          </a:p>
          <a:p>
            <a:pPr lvl="1"/>
            <a:r>
              <a:rPr lang="en-GB" dirty="0" err="1"/>
              <a:t>Jõutreening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venitus</a:t>
            </a:r>
            <a:br>
              <a:rPr lang="en-GB" dirty="0"/>
            </a:br>
            <a:r>
              <a:rPr lang="en-GB" dirty="0">
                <a:hlinkClick r:id="rId2"/>
              </a:rPr>
              <a:t>https://ie.feelplus.com/get-moving/the-james-programme/</a:t>
            </a:r>
            <a:r>
              <a:rPr lang="en-GB" dirty="0"/>
              <a:t> (3:45)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291333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Infomaterjalid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Ravimi</a:t>
            </a:r>
            <a:r>
              <a:rPr lang="en-GB" dirty="0"/>
              <a:t> </a:t>
            </a:r>
            <a:r>
              <a:rPr lang="en-GB" dirty="0" err="1"/>
              <a:t>infoleht</a:t>
            </a:r>
            <a:endParaRPr lang="en-GB" dirty="0"/>
          </a:p>
          <a:p>
            <a:r>
              <a:rPr lang="en-GB" dirty="0" err="1"/>
              <a:t>Raamat</a:t>
            </a:r>
            <a:r>
              <a:rPr lang="en-GB" dirty="0"/>
              <a:t> ”Androgen Deprivation Therapy: An essential guide for men with prostate cancer and their loved ones”</a:t>
            </a:r>
          </a:p>
          <a:p>
            <a:r>
              <a:rPr lang="en-GB" dirty="0">
                <a:hlinkClick r:id="rId2"/>
              </a:rPr>
              <a:t>https://www.lifeonadt.com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https://ie.feelplus.com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385676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Meessuguhormoonid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Androgeenid</a:t>
            </a:r>
            <a:r>
              <a:rPr lang="en-GB" dirty="0"/>
              <a:t> = </a:t>
            </a:r>
            <a:r>
              <a:rPr lang="en-GB" dirty="0" err="1"/>
              <a:t>meessuguhormoonid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Testosteroon</a:t>
            </a:r>
            <a:endParaRPr lang="en-GB" dirty="0"/>
          </a:p>
          <a:p>
            <a:pPr marL="914400" lvl="2" indent="0">
              <a:buNone/>
            </a:pPr>
            <a:r>
              <a:rPr lang="en-GB" dirty="0"/>
              <a:t>- </a:t>
            </a:r>
            <a:r>
              <a:rPr lang="en-GB" dirty="0" err="1"/>
              <a:t>toodetakse</a:t>
            </a:r>
            <a:r>
              <a:rPr lang="en-GB" dirty="0"/>
              <a:t> </a:t>
            </a:r>
            <a:r>
              <a:rPr lang="en-GB" dirty="0" err="1"/>
              <a:t>munandites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Dihüdrotestosteroon</a:t>
            </a:r>
            <a:endParaRPr lang="en-GB" dirty="0"/>
          </a:p>
          <a:p>
            <a:pPr marL="914400" lvl="2" indent="0">
              <a:buNone/>
            </a:pPr>
            <a:r>
              <a:rPr lang="en-GB" dirty="0"/>
              <a:t>- </a:t>
            </a:r>
            <a:r>
              <a:rPr lang="en-GB" dirty="0" err="1"/>
              <a:t>toodetakse</a:t>
            </a:r>
            <a:r>
              <a:rPr lang="en-GB" dirty="0"/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testosteroonist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perifeersetes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kudedes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5-</a:t>
            </a:r>
            <a:r>
              <a:rPr lang="el-GR" b="0" i="0" u="none" strike="noStrike" dirty="0">
                <a:solidFill>
                  <a:srgbClr val="0D0D0D"/>
                </a:solidFill>
                <a:effectLst/>
                <a:latin typeface="Söhne"/>
              </a:rPr>
              <a:t>α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reduktaasi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toimel</a:t>
            </a:r>
            <a:endParaRPr lang="en-GB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GB" dirty="0">
              <a:solidFill>
                <a:srgbClr val="0D0D0D"/>
              </a:solidFill>
              <a:latin typeface="Söhne"/>
            </a:endParaRPr>
          </a:p>
          <a:p>
            <a:pPr marL="0" indent="0">
              <a:buNone/>
            </a:pPr>
            <a:endParaRPr lang="en-GB" b="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49830-ED15-D56D-EB54-739E4BC10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50" t="823" r="31587" b="77128"/>
          <a:stretch/>
        </p:blipFill>
        <p:spPr>
          <a:xfrm>
            <a:off x="310978" y="4334780"/>
            <a:ext cx="1054443" cy="1159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4B7AB8-F3FA-E0BD-5658-FAFFDC9E6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17" t="21658" r="34650" b="63144"/>
          <a:stretch/>
        </p:blipFill>
        <p:spPr>
          <a:xfrm rot="16200000">
            <a:off x="1480751" y="4556613"/>
            <a:ext cx="568411" cy="799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51936D-B878-645B-B612-194DA0039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15" t="37014" r="32128" b="43205"/>
          <a:stretch/>
        </p:blipFill>
        <p:spPr>
          <a:xfrm>
            <a:off x="2113249" y="4454021"/>
            <a:ext cx="766119" cy="1040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2CA5A3-5A8B-E70E-DC36-8481A7478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17" t="21658" r="34650" b="63144"/>
          <a:stretch/>
        </p:blipFill>
        <p:spPr>
          <a:xfrm rot="16200000">
            <a:off x="2952546" y="4569512"/>
            <a:ext cx="568411" cy="799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80284-543F-C6F3-A29A-6B9B3A72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87" t="70948" r="42081" b="15265"/>
          <a:stretch/>
        </p:blipFill>
        <p:spPr>
          <a:xfrm>
            <a:off x="3554450" y="4573631"/>
            <a:ext cx="527222" cy="724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2DAD6-E41A-A654-9415-D18CFEED1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17" t="21658" r="34650" b="63144"/>
          <a:stretch/>
        </p:blipFill>
        <p:spPr>
          <a:xfrm rot="16200000">
            <a:off x="4076049" y="4560824"/>
            <a:ext cx="568411" cy="799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AE5D62-DA45-D617-34EC-6005B0A08C7B}"/>
              </a:ext>
            </a:extLst>
          </p:cNvPr>
          <p:cNvSpPr txBox="1"/>
          <p:nvPr/>
        </p:nvSpPr>
        <p:spPr>
          <a:xfrm>
            <a:off x="4756754" y="4751430"/>
            <a:ext cx="20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testosteroon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1ECFC-E47E-B010-A50D-1957EAD941FD}"/>
              </a:ext>
            </a:extLst>
          </p:cNvPr>
          <p:cNvSpPr txBox="1"/>
          <p:nvPr/>
        </p:nvSpPr>
        <p:spPr>
          <a:xfrm>
            <a:off x="400509" y="5298561"/>
            <a:ext cx="870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Hüpotaalamus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39A213-3643-54F8-3DBD-031A8FD1AC9D}"/>
              </a:ext>
            </a:extLst>
          </p:cNvPr>
          <p:cNvSpPr txBox="1"/>
          <p:nvPr/>
        </p:nvSpPr>
        <p:spPr>
          <a:xfrm>
            <a:off x="2029055" y="5302346"/>
            <a:ext cx="1205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Eesmine</a:t>
            </a:r>
            <a:r>
              <a:rPr lang="en-GB" sz="900" dirty="0"/>
              <a:t> </a:t>
            </a:r>
            <a:r>
              <a:rPr lang="en-GB" sz="900" dirty="0" err="1"/>
              <a:t>hüpofüüs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55A2B-06E2-E7C5-BA1D-C6C859D21375}"/>
              </a:ext>
            </a:extLst>
          </p:cNvPr>
          <p:cNvSpPr txBox="1"/>
          <p:nvPr/>
        </p:nvSpPr>
        <p:spPr>
          <a:xfrm>
            <a:off x="3534519" y="5306209"/>
            <a:ext cx="870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Munand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D7E71-8671-9277-1144-0CA8250EDBDC}"/>
              </a:ext>
            </a:extLst>
          </p:cNvPr>
          <p:cNvSpPr txBox="1"/>
          <p:nvPr/>
        </p:nvSpPr>
        <p:spPr>
          <a:xfrm>
            <a:off x="1477945" y="4680065"/>
            <a:ext cx="477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GnRH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32DD8-01D8-4C2B-6558-FFA4554F484A}"/>
              </a:ext>
            </a:extLst>
          </p:cNvPr>
          <p:cNvSpPr txBox="1"/>
          <p:nvPr/>
        </p:nvSpPr>
        <p:spPr>
          <a:xfrm>
            <a:off x="2872929" y="4683304"/>
            <a:ext cx="763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LH, FSH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E6071D8-C079-0D52-C268-B3F6A6B20BB9}"/>
                  </a:ext>
                </a:extLst>
              </p14:cNvPr>
              <p14:cNvContentPartPr/>
              <p14:nvPr/>
            </p14:nvContentPartPr>
            <p14:xfrm>
              <a:off x="2728401" y="4062639"/>
              <a:ext cx="2326320" cy="741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E6071D8-C079-0D52-C268-B3F6A6B20B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9761" y="4053639"/>
                <a:ext cx="23439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6180946-F72C-17E4-F3AD-785CEB08E105}"/>
                  </a:ext>
                </a:extLst>
              </p14:cNvPr>
              <p14:cNvContentPartPr/>
              <p14:nvPr/>
            </p14:nvContentPartPr>
            <p14:xfrm>
              <a:off x="1065201" y="4056519"/>
              <a:ext cx="2164320" cy="364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6180946-F72C-17E4-F3AD-785CEB08E1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6561" y="4047879"/>
                <a:ext cx="2181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9DDBF39-3AB9-279D-E632-852B9CCD884D}"/>
                  </a:ext>
                </a:extLst>
              </p14:cNvPr>
              <p14:cNvContentPartPr/>
              <p14:nvPr/>
            </p14:nvContentPartPr>
            <p14:xfrm>
              <a:off x="1032801" y="4354239"/>
              <a:ext cx="105840" cy="66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9DDBF39-3AB9-279D-E632-852B9CCD88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3801" y="4345599"/>
                <a:ext cx="123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F0C206-3EC8-7D15-3412-93999321964F}"/>
                  </a:ext>
                </a:extLst>
              </p14:cNvPr>
              <p14:cNvContentPartPr/>
              <p14:nvPr/>
            </p14:nvContentPartPr>
            <p14:xfrm>
              <a:off x="2670441" y="3963279"/>
              <a:ext cx="107640" cy="2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F0C206-3EC8-7D15-3412-9399932196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61801" y="3954279"/>
                <a:ext cx="125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01ADFDD-4457-FC01-F268-C05020A1A854}"/>
                  </a:ext>
                </a:extLst>
              </p14:cNvPr>
              <p14:cNvContentPartPr/>
              <p14:nvPr/>
            </p14:nvContentPartPr>
            <p14:xfrm>
              <a:off x="4394841" y="4098279"/>
              <a:ext cx="132840" cy="21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01ADFDD-4457-FC01-F268-C05020A1A8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6201" y="4089639"/>
                <a:ext cx="15048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2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Küsimused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11D956C-1F56-395A-A137-A879742A1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6494" y="2102870"/>
            <a:ext cx="4699000" cy="3289300"/>
          </a:xfrm>
        </p:spPr>
      </p:pic>
    </p:spTree>
    <p:extLst>
      <p:ext uri="{BB962C8B-B14F-4D97-AF65-F5344CB8AC3E}">
        <p14:creationId xmlns:p14="http://schemas.microsoft.com/office/powerpoint/2010/main" val="351520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Eesnäärmevähk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meessuguhormoonid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Eesnäärme</a:t>
            </a:r>
            <a:r>
              <a:rPr lang="en-GB" dirty="0"/>
              <a:t> </a:t>
            </a:r>
            <a:r>
              <a:rPr lang="en-GB" dirty="0" err="1"/>
              <a:t>rakud</a:t>
            </a:r>
            <a:r>
              <a:rPr lang="en-GB" dirty="0"/>
              <a:t> (</a:t>
            </a:r>
            <a:r>
              <a:rPr lang="en-GB" dirty="0" err="1"/>
              <a:t>nii</a:t>
            </a:r>
            <a:r>
              <a:rPr lang="en-GB" dirty="0"/>
              <a:t> </a:t>
            </a:r>
            <a:r>
              <a:rPr lang="en-GB" dirty="0" err="1"/>
              <a:t>terved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haiged</a:t>
            </a:r>
            <a:r>
              <a:rPr lang="en-GB" dirty="0"/>
              <a:t>) </a:t>
            </a:r>
            <a:r>
              <a:rPr lang="en-GB" dirty="0" err="1"/>
              <a:t>vajavad</a:t>
            </a:r>
            <a:r>
              <a:rPr lang="en-GB" dirty="0"/>
              <a:t> </a:t>
            </a:r>
            <a:r>
              <a:rPr lang="en-GB" dirty="0" err="1"/>
              <a:t>ellujäämiseks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kasvuks</a:t>
            </a:r>
            <a:r>
              <a:rPr lang="en-GB" dirty="0"/>
              <a:t> </a:t>
            </a:r>
            <a:r>
              <a:rPr lang="en-GB" dirty="0" err="1"/>
              <a:t>meessuguhormooni</a:t>
            </a:r>
            <a:endParaRPr lang="en-GB" dirty="0"/>
          </a:p>
          <a:p>
            <a:endParaRPr lang="en-GB" dirty="0"/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Hormoonravi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kontrollib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kui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palju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testosterooni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kehas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</a:t>
            </a: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Eesmärk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on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peatada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kasvaja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kasvu</a:t>
            </a:r>
            <a:endParaRPr lang="en-GB" dirty="0">
              <a:solidFill>
                <a:srgbClr val="0D0D0D"/>
              </a:solidFill>
              <a:latin typeface="Söhne"/>
            </a:endParaRPr>
          </a:p>
          <a:p>
            <a:endParaRPr lang="en-GB" u="sng" dirty="0">
              <a:solidFill>
                <a:srgbClr val="0D0D0D"/>
              </a:solidFill>
              <a:latin typeface="Söhne"/>
            </a:endParaRP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Hormoonravi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olla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süsti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implantaadi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tableti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vormis</a:t>
            </a:r>
            <a:endParaRPr lang="en-GB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216942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Terminid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ADT</a:t>
            </a:r>
            <a:r>
              <a:rPr lang="en-GB" dirty="0"/>
              <a:t> – </a:t>
            </a:r>
            <a:r>
              <a:rPr lang="en-GB" dirty="0" err="1"/>
              <a:t>androgeen-deprivatsioon</a:t>
            </a:r>
            <a:r>
              <a:rPr lang="en-GB" dirty="0"/>
              <a:t> </a:t>
            </a:r>
            <a:r>
              <a:rPr lang="en-GB" dirty="0" err="1"/>
              <a:t>teraapia</a:t>
            </a:r>
            <a:r>
              <a:rPr lang="en-GB" dirty="0"/>
              <a:t> </a:t>
            </a:r>
            <a:r>
              <a:rPr lang="en-GB" dirty="0" err="1"/>
              <a:t>ehk</a:t>
            </a:r>
            <a:r>
              <a:rPr lang="en-GB" dirty="0"/>
              <a:t> </a:t>
            </a:r>
            <a:r>
              <a:rPr lang="en-GB" dirty="0" err="1"/>
              <a:t>meessuguhormooni</a:t>
            </a:r>
            <a:r>
              <a:rPr lang="en-GB" dirty="0"/>
              <a:t> </a:t>
            </a:r>
            <a:r>
              <a:rPr lang="en-GB" dirty="0" err="1"/>
              <a:t>pärsiv</a:t>
            </a:r>
            <a:r>
              <a:rPr lang="en-GB" dirty="0"/>
              <a:t> </a:t>
            </a:r>
            <a:r>
              <a:rPr lang="en-GB" dirty="0" err="1"/>
              <a:t>ravi</a:t>
            </a:r>
            <a:endParaRPr lang="en-GB" dirty="0"/>
          </a:p>
          <a:p>
            <a:r>
              <a:rPr lang="en-GB" b="1" dirty="0" err="1"/>
              <a:t>Kirurgiline</a:t>
            </a:r>
            <a:r>
              <a:rPr lang="en-GB" b="1" dirty="0"/>
              <a:t> </a:t>
            </a:r>
            <a:r>
              <a:rPr lang="en-GB" b="1" dirty="0" err="1"/>
              <a:t>kastratsioon</a:t>
            </a:r>
            <a:endParaRPr lang="en-GB" b="1" dirty="0"/>
          </a:p>
          <a:p>
            <a:r>
              <a:rPr lang="en-GB" b="1" dirty="0" err="1"/>
              <a:t>Keemiline</a:t>
            </a:r>
            <a:r>
              <a:rPr lang="en-GB" b="1" dirty="0"/>
              <a:t> </a:t>
            </a:r>
            <a:r>
              <a:rPr lang="en-GB" b="1" dirty="0" err="1"/>
              <a:t>kastratsioon</a:t>
            </a:r>
            <a:endParaRPr lang="en-GB" b="1" dirty="0"/>
          </a:p>
          <a:p>
            <a:pPr lvl="1"/>
            <a:r>
              <a:rPr lang="en-GB" dirty="0"/>
              <a:t>LHRH </a:t>
            </a:r>
            <a:r>
              <a:rPr lang="en-GB" dirty="0" err="1"/>
              <a:t>analoogid</a:t>
            </a:r>
            <a:r>
              <a:rPr lang="en-GB" dirty="0"/>
              <a:t> </a:t>
            </a:r>
            <a:r>
              <a:rPr lang="en-GB" dirty="0" err="1"/>
              <a:t>ehk</a:t>
            </a:r>
            <a:r>
              <a:rPr lang="en-GB" dirty="0"/>
              <a:t> </a:t>
            </a:r>
            <a:r>
              <a:rPr lang="en-GB" dirty="0" err="1"/>
              <a:t>agonistid</a:t>
            </a:r>
            <a:endParaRPr lang="en-GB" dirty="0"/>
          </a:p>
          <a:p>
            <a:pPr lvl="1"/>
            <a:r>
              <a:rPr lang="en-GB" dirty="0"/>
              <a:t>LHRH </a:t>
            </a:r>
            <a:r>
              <a:rPr lang="en-GB" dirty="0" err="1"/>
              <a:t>antagonistid</a:t>
            </a:r>
            <a:endParaRPr lang="en-GB" dirty="0"/>
          </a:p>
          <a:p>
            <a:r>
              <a:rPr lang="en-GB" b="1" dirty="0" err="1"/>
              <a:t>Antiandrogeenid</a:t>
            </a:r>
            <a:endParaRPr lang="en-GB" b="1" dirty="0"/>
          </a:p>
          <a:p>
            <a:r>
              <a:rPr lang="en-GB" dirty="0" err="1"/>
              <a:t>Uue</a:t>
            </a:r>
            <a:r>
              <a:rPr lang="en-GB" dirty="0"/>
              <a:t> </a:t>
            </a:r>
            <a:r>
              <a:rPr lang="en-GB" dirty="0" err="1"/>
              <a:t>põlvkonna</a:t>
            </a:r>
            <a:r>
              <a:rPr lang="en-GB" dirty="0"/>
              <a:t> </a:t>
            </a:r>
            <a:r>
              <a:rPr lang="en-GB" dirty="0" err="1"/>
              <a:t>antiandrogeenid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2F8936-3A9D-37B5-2815-A65CECF4F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0" t="823" r="31587" b="77128"/>
          <a:stretch/>
        </p:blipFill>
        <p:spPr>
          <a:xfrm>
            <a:off x="5806805" y="3231844"/>
            <a:ext cx="1054443" cy="11592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DACFA0-85FE-A680-3020-0CBF77A7F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17" t="21658" r="34650" b="63144"/>
          <a:stretch/>
        </p:blipFill>
        <p:spPr>
          <a:xfrm rot="16200000">
            <a:off x="6976578" y="3453677"/>
            <a:ext cx="568411" cy="799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E1D0F7-3FB2-AF1C-8AB8-E8B167EBE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15" t="37014" r="32128" b="43205"/>
          <a:stretch/>
        </p:blipFill>
        <p:spPr>
          <a:xfrm>
            <a:off x="7609076" y="3351085"/>
            <a:ext cx="766119" cy="10400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36FE58-AAAC-025F-9C00-FB710179B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17" t="21658" r="34650" b="63144"/>
          <a:stretch/>
        </p:blipFill>
        <p:spPr>
          <a:xfrm rot="16200000">
            <a:off x="8448373" y="3466576"/>
            <a:ext cx="568411" cy="7990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1B63E9-9ADC-9BC6-5744-93E8154F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87" t="70948" r="42081" b="15265"/>
          <a:stretch/>
        </p:blipFill>
        <p:spPr>
          <a:xfrm>
            <a:off x="9050277" y="3470695"/>
            <a:ext cx="527222" cy="724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EEDFFA-547F-49D5-DAEC-91B14CC61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17" t="21658" r="34650" b="63144"/>
          <a:stretch/>
        </p:blipFill>
        <p:spPr>
          <a:xfrm rot="16200000">
            <a:off x="9571876" y="3457888"/>
            <a:ext cx="568411" cy="79907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756B38-3ADB-2511-39B9-344B8CF9E1F1}"/>
              </a:ext>
            </a:extLst>
          </p:cNvPr>
          <p:cNvSpPr txBox="1"/>
          <p:nvPr/>
        </p:nvSpPr>
        <p:spPr>
          <a:xfrm>
            <a:off x="10252581" y="3648494"/>
            <a:ext cx="20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testosteroon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7FE25C-CAA1-D04C-96CB-31FDAF6DDD17}"/>
              </a:ext>
            </a:extLst>
          </p:cNvPr>
          <p:cNvSpPr txBox="1"/>
          <p:nvPr/>
        </p:nvSpPr>
        <p:spPr>
          <a:xfrm>
            <a:off x="5896336" y="4195625"/>
            <a:ext cx="870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Hüpotaalamus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485AF-0AC1-E1BF-8106-3019C84E00FC}"/>
              </a:ext>
            </a:extLst>
          </p:cNvPr>
          <p:cNvSpPr txBox="1"/>
          <p:nvPr/>
        </p:nvSpPr>
        <p:spPr>
          <a:xfrm>
            <a:off x="7524882" y="4199410"/>
            <a:ext cx="1205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Eesmine</a:t>
            </a:r>
            <a:r>
              <a:rPr lang="en-GB" sz="900" dirty="0"/>
              <a:t> </a:t>
            </a:r>
            <a:r>
              <a:rPr lang="en-GB" sz="900" dirty="0" err="1"/>
              <a:t>hüpofüüs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A65A3D-2EDC-4FB7-3B0B-01EEEC4101B0}"/>
              </a:ext>
            </a:extLst>
          </p:cNvPr>
          <p:cNvSpPr txBox="1"/>
          <p:nvPr/>
        </p:nvSpPr>
        <p:spPr>
          <a:xfrm>
            <a:off x="9030346" y="4203273"/>
            <a:ext cx="8709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Munand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0260E7-7850-696A-8AD9-DE87C2D9F511}"/>
              </a:ext>
            </a:extLst>
          </p:cNvPr>
          <p:cNvSpPr txBox="1"/>
          <p:nvPr/>
        </p:nvSpPr>
        <p:spPr>
          <a:xfrm>
            <a:off x="6973772" y="3577129"/>
            <a:ext cx="477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GnRH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1F8FBD-942D-9480-5EA0-9C2B27BE9EB1}"/>
              </a:ext>
            </a:extLst>
          </p:cNvPr>
          <p:cNvSpPr txBox="1"/>
          <p:nvPr/>
        </p:nvSpPr>
        <p:spPr>
          <a:xfrm>
            <a:off x="8368756" y="3580368"/>
            <a:ext cx="763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LH, FSH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C3A779D-8B04-5A7D-0089-52E24F985ABB}"/>
                  </a:ext>
                </a:extLst>
              </p14:cNvPr>
              <p14:cNvContentPartPr/>
              <p14:nvPr/>
            </p14:nvContentPartPr>
            <p14:xfrm>
              <a:off x="8224228" y="2959703"/>
              <a:ext cx="2326320" cy="741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C3A779D-8B04-5A7D-0089-52E24F985A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5588" y="2950703"/>
                <a:ext cx="23439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BBC7F3-6F59-BC4B-C4E2-234966F01BE5}"/>
                  </a:ext>
                </a:extLst>
              </p14:cNvPr>
              <p14:cNvContentPartPr/>
              <p14:nvPr/>
            </p14:nvContentPartPr>
            <p14:xfrm>
              <a:off x="6561028" y="2953583"/>
              <a:ext cx="2164320" cy="364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BBC7F3-6F59-BC4B-C4E2-234966F01B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2388" y="2944943"/>
                <a:ext cx="2181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2B84A6-E7A0-8FBF-B960-05B6A2098E49}"/>
                  </a:ext>
                </a:extLst>
              </p14:cNvPr>
              <p14:cNvContentPartPr/>
              <p14:nvPr/>
            </p14:nvContentPartPr>
            <p14:xfrm>
              <a:off x="6528628" y="3251303"/>
              <a:ext cx="105840" cy="669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2B84A6-E7A0-8FBF-B960-05B6A2098E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9628" y="3242663"/>
                <a:ext cx="123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1E1D33-F1A2-A4A9-406A-AA4A1839193D}"/>
                  </a:ext>
                </a:extLst>
              </p14:cNvPr>
              <p14:cNvContentPartPr/>
              <p14:nvPr/>
            </p14:nvContentPartPr>
            <p14:xfrm>
              <a:off x="8166268" y="2860343"/>
              <a:ext cx="107640" cy="2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1E1D33-F1A2-A4A9-406A-AA4A183919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57628" y="2851343"/>
                <a:ext cx="1252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0DDB74-0D07-C174-4D63-42BE6EB8AD16}"/>
                  </a:ext>
                </a:extLst>
              </p14:cNvPr>
              <p14:cNvContentPartPr/>
              <p14:nvPr/>
            </p14:nvContentPartPr>
            <p14:xfrm>
              <a:off x="9890668" y="2995343"/>
              <a:ext cx="132840" cy="2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0DDB74-0D07-C174-4D63-42BE6EB8AD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82028" y="2986703"/>
                <a:ext cx="15048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32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Ajalugu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14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1939 – </a:t>
            </a:r>
            <a:r>
              <a:rPr lang="en-GB" b="1" i="1" dirty="0" err="1"/>
              <a:t>dietülstilbeströli</a:t>
            </a:r>
            <a:r>
              <a:rPr lang="en-GB" dirty="0"/>
              <a:t> (DES) </a:t>
            </a:r>
            <a:r>
              <a:rPr lang="en-GB" dirty="0" err="1"/>
              <a:t>avastamine</a:t>
            </a:r>
            <a:endParaRPr lang="en-GB" dirty="0"/>
          </a:p>
          <a:p>
            <a:r>
              <a:rPr lang="en-GB" dirty="0"/>
              <a:t>1941 – Huggins </a:t>
            </a:r>
            <a:r>
              <a:rPr lang="en-GB" dirty="0" err="1"/>
              <a:t>ja</a:t>
            </a:r>
            <a:r>
              <a:rPr lang="en-GB" dirty="0"/>
              <a:t> Hodges </a:t>
            </a:r>
            <a:r>
              <a:rPr lang="en-GB" dirty="0" err="1"/>
              <a:t>demonstreerisid</a:t>
            </a:r>
            <a:r>
              <a:rPr lang="en-GB" dirty="0"/>
              <a:t> </a:t>
            </a:r>
            <a:r>
              <a:rPr lang="en-GB" dirty="0" err="1"/>
              <a:t>eesnäärmevähi</a:t>
            </a:r>
            <a:r>
              <a:rPr lang="en-GB" dirty="0"/>
              <a:t> </a:t>
            </a:r>
            <a:r>
              <a:rPr lang="en-GB" dirty="0" err="1"/>
              <a:t>sõltuvust</a:t>
            </a:r>
            <a:r>
              <a:rPr lang="en-GB" dirty="0"/>
              <a:t> </a:t>
            </a:r>
            <a:r>
              <a:rPr lang="en-GB" dirty="0" err="1"/>
              <a:t>testosteroonist</a:t>
            </a:r>
            <a:endParaRPr lang="en-GB" dirty="0"/>
          </a:p>
          <a:p>
            <a:r>
              <a:rPr lang="en-GB" dirty="0"/>
              <a:t>1959 – VACURG </a:t>
            </a:r>
            <a:r>
              <a:rPr lang="en-GB" dirty="0" err="1"/>
              <a:t>uuring</a:t>
            </a:r>
            <a:endParaRPr lang="en-GB" dirty="0"/>
          </a:p>
          <a:p>
            <a:pPr lvl="1"/>
            <a:r>
              <a:rPr lang="en-GB" b="1" dirty="0"/>
              <a:t>3 mg DES </a:t>
            </a:r>
            <a:r>
              <a:rPr lang="en-GB" dirty="0" err="1"/>
              <a:t>päevas</a:t>
            </a:r>
            <a:r>
              <a:rPr lang="en-GB" dirty="0"/>
              <a:t> on </a:t>
            </a:r>
            <a:r>
              <a:rPr lang="en-GB" dirty="0" err="1"/>
              <a:t>optimaalne</a:t>
            </a:r>
            <a:r>
              <a:rPr lang="en-GB" dirty="0"/>
              <a:t> annus </a:t>
            </a:r>
            <a:r>
              <a:rPr lang="en-GB" dirty="0" err="1"/>
              <a:t>keemilise</a:t>
            </a:r>
            <a:r>
              <a:rPr lang="en-GB" dirty="0"/>
              <a:t> </a:t>
            </a:r>
            <a:r>
              <a:rPr lang="en-GB" dirty="0" err="1"/>
              <a:t>kastratsiooni</a:t>
            </a:r>
            <a:r>
              <a:rPr lang="en-GB" dirty="0"/>
              <a:t> </a:t>
            </a:r>
            <a:r>
              <a:rPr lang="en-GB" dirty="0" err="1"/>
              <a:t>saavutamiseks</a:t>
            </a:r>
            <a:endParaRPr lang="en-GB" dirty="0"/>
          </a:p>
          <a:p>
            <a:pPr lvl="1"/>
            <a:r>
              <a:rPr lang="en-GB" dirty="0"/>
              <a:t>1 mg DES on </a:t>
            </a:r>
            <a:r>
              <a:rPr lang="en-GB" dirty="0" err="1"/>
              <a:t>väiksema</a:t>
            </a:r>
            <a:r>
              <a:rPr lang="en-GB" dirty="0"/>
              <a:t> </a:t>
            </a:r>
            <a:r>
              <a:rPr lang="en-GB" dirty="0" err="1"/>
              <a:t>toksilisusega</a:t>
            </a:r>
            <a:r>
              <a:rPr lang="en-GB" dirty="0"/>
              <a:t>, </a:t>
            </a:r>
            <a:r>
              <a:rPr lang="en-GB" dirty="0" err="1"/>
              <a:t>kuid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saavuta</a:t>
            </a:r>
            <a:r>
              <a:rPr lang="en-GB" dirty="0"/>
              <a:t> </a:t>
            </a:r>
            <a:r>
              <a:rPr lang="en-GB" dirty="0" err="1"/>
              <a:t>kastratsiooni</a:t>
            </a:r>
            <a:r>
              <a:rPr lang="en-GB" dirty="0"/>
              <a:t> </a:t>
            </a:r>
            <a:r>
              <a:rPr lang="en-GB" dirty="0" err="1"/>
              <a:t>taset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Metastaatilise</a:t>
            </a:r>
            <a:r>
              <a:rPr lang="en-GB" dirty="0"/>
              <a:t> </a:t>
            </a:r>
            <a:r>
              <a:rPr lang="en-GB" dirty="0" err="1"/>
              <a:t>haiguse</a:t>
            </a:r>
            <a:r>
              <a:rPr lang="en-GB" dirty="0"/>
              <a:t> </a:t>
            </a:r>
            <a:r>
              <a:rPr lang="en-GB" dirty="0" err="1"/>
              <a:t>korral</a:t>
            </a:r>
            <a:r>
              <a:rPr lang="en-GB" dirty="0"/>
              <a:t> </a:t>
            </a:r>
            <a:r>
              <a:rPr lang="en-GB" dirty="0" err="1"/>
              <a:t>polnud</a:t>
            </a:r>
            <a:r>
              <a:rPr lang="en-GB" dirty="0"/>
              <a:t> </a:t>
            </a:r>
            <a:r>
              <a:rPr lang="en-GB" dirty="0" err="1"/>
              <a:t>elulemuse</a:t>
            </a:r>
            <a:r>
              <a:rPr lang="en-GB" dirty="0"/>
              <a:t> </a:t>
            </a:r>
            <a:r>
              <a:rPr lang="en-GB" dirty="0" err="1"/>
              <a:t>vahet</a:t>
            </a:r>
            <a:r>
              <a:rPr lang="en-GB" dirty="0"/>
              <a:t>, kas </a:t>
            </a:r>
            <a:r>
              <a:rPr lang="en-GB" dirty="0" err="1"/>
              <a:t>alustati</a:t>
            </a:r>
            <a:r>
              <a:rPr lang="en-GB" dirty="0"/>
              <a:t> DES </a:t>
            </a:r>
            <a:r>
              <a:rPr lang="en-GB" dirty="0" err="1"/>
              <a:t>varem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Peamised</a:t>
            </a:r>
            <a:r>
              <a:rPr lang="en-GB" dirty="0"/>
              <a:t> </a:t>
            </a:r>
            <a:r>
              <a:rPr lang="en-GB" dirty="0" err="1"/>
              <a:t>kõrvaltoimed</a:t>
            </a:r>
            <a:r>
              <a:rPr lang="en-GB" dirty="0"/>
              <a:t> – </a:t>
            </a:r>
            <a:r>
              <a:rPr lang="en-GB" dirty="0" err="1"/>
              <a:t>kõrge</a:t>
            </a:r>
            <a:r>
              <a:rPr lang="en-GB" dirty="0"/>
              <a:t> </a:t>
            </a:r>
            <a:r>
              <a:rPr lang="en-GB" dirty="0" err="1"/>
              <a:t>tromboosirisk</a:t>
            </a:r>
            <a:r>
              <a:rPr lang="en-GB" dirty="0"/>
              <a:t>, </a:t>
            </a:r>
            <a:r>
              <a:rPr lang="en-GB" dirty="0" err="1"/>
              <a:t>kardiovaskulaarne</a:t>
            </a:r>
            <a:r>
              <a:rPr lang="en-GB" dirty="0"/>
              <a:t> </a:t>
            </a:r>
            <a:r>
              <a:rPr lang="en-GB" dirty="0" err="1"/>
              <a:t>toksilisus</a:t>
            </a:r>
            <a:endParaRPr lang="en-GB" dirty="0"/>
          </a:p>
          <a:p>
            <a:r>
              <a:rPr lang="en-GB" dirty="0"/>
              <a:t>1971 – Schally </a:t>
            </a:r>
            <a:r>
              <a:rPr lang="en-GB" dirty="0" err="1"/>
              <a:t>eraldas</a:t>
            </a:r>
            <a:r>
              <a:rPr lang="en-GB" dirty="0"/>
              <a:t> LHRH </a:t>
            </a:r>
          </a:p>
          <a:p>
            <a:r>
              <a:rPr lang="en-GB" dirty="0"/>
              <a:t>1980 – </a:t>
            </a:r>
            <a:r>
              <a:rPr lang="en-GB" dirty="0" err="1"/>
              <a:t>esimene</a:t>
            </a:r>
            <a:r>
              <a:rPr lang="en-GB" dirty="0"/>
              <a:t> LHRH agonist </a:t>
            </a:r>
            <a:r>
              <a:rPr lang="en-GB" b="1" i="1" dirty="0" err="1"/>
              <a:t>leuproliid</a:t>
            </a:r>
            <a:endParaRPr lang="en-GB" b="1" i="1" dirty="0"/>
          </a:p>
          <a:p>
            <a:r>
              <a:rPr lang="en-GB" dirty="0"/>
              <a:t>2003 – </a:t>
            </a:r>
            <a:r>
              <a:rPr lang="en-GB" dirty="0" err="1"/>
              <a:t>esimene</a:t>
            </a:r>
            <a:r>
              <a:rPr lang="en-GB" dirty="0"/>
              <a:t> </a:t>
            </a:r>
            <a:r>
              <a:rPr lang="en-GB" dirty="0" err="1"/>
              <a:t>registreeritud</a:t>
            </a:r>
            <a:r>
              <a:rPr lang="en-GB" dirty="0"/>
              <a:t> LHRH antagonist </a:t>
            </a:r>
            <a:r>
              <a:rPr lang="en-GB" b="1" i="1" dirty="0" err="1"/>
              <a:t>abarelix</a:t>
            </a:r>
            <a:endParaRPr lang="en-GB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5303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9C43F0-7B02-87E2-6AAD-305D80FB9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3292" y="365125"/>
            <a:ext cx="9015045" cy="560653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3A2C7-946A-0D3D-613C-E41158C52618}"/>
              </a:ext>
            </a:extLst>
          </p:cNvPr>
          <p:cNvSpPr txBox="1"/>
          <p:nvPr/>
        </p:nvSpPr>
        <p:spPr>
          <a:xfrm>
            <a:off x="5266592" y="387350"/>
            <a:ext cx="9642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Hüpotalamus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DF5FF-A394-44F7-B38D-81437755AF15}"/>
              </a:ext>
            </a:extLst>
          </p:cNvPr>
          <p:cNvSpPr txBox="1"/>
          <p:nvPr/>
        </p:nvSpPr>
        <p:spPr>
          <a:xfrm>
            <a:off x="5928946" y="735692"/>
            <a:ext cx="762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Ajuripats</a:t>
            </a:r>
            <a:endParaRPr lang="en-GB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55F44-35C7-C70C-552E-E2D90F3995CE}"/>
              </a:ext>
            </a:extLst>
          </p:cNvPr>
          <p:cNvSpPr txBox="1"/>
          <p:nvPr/>
        </p:nvSpPr>
        <p:spPr>
          <a:xfrm>
            <a:off x="2878015" y="1155211"/>
            <a:ext cx="11312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GnRH </a:t>
            </a:r>
            <a:r>
              <a:rPr lang="en-GB" sz="1100" dirty="0" err="1"/>
              <a:t>agonistid</a:t>
            </a:r>
            <a:r>
              <a:rPr lang="en-GB" sz="1100" dirty="0"/>
              <a:t>, </a:t>
            </a:r>
            <a:r>
              <a:rPr lang="en-GB" sz="1100" dirty="0" err="1"/>
              <a:t>östrogeenid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D9B7D-7C44-3FA8-0B63-1C8BB3042B84}"/>
              </a:ext>
            </a:extLst>
          </p:cNvPr>
          <p:cNvSpPr txBox="1"/>
          <p:nvPr/>
        </p:nvSpPr>
        <p:spPr>
          <a:xfrm>
            <a:off x="2631831" y="2016857"/>
            <a:ext cx="8118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Munandid</a:t>
            </a:r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652E6-D996-D282-FC21-A6CAC224576E}"/>
              </a:ext>
            </a:extLst>
          </p:cNvPr>
          <p:cNvSpPr txBox="1"/>
          <p:nvPr/>
        </p:nvSpPr>
        <p:spPr>
          <a:xfrm>
            <a:off x="8346830" y="997302"/>
            <a:ext cx="11488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Kortikosteroidid</a:t>
            </a:r>
            <a:endParaRPr lang="en-GB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7D04D-66E3-FA1F-E5D7-2B08B9B71FBA}"/>
              </a:ext>
            </a:extLst>
          </p:cNvPr>
          <p:cNvSpPr txBox="1"/>
          <p:nvPr/>
        </p:nvSpPr>
        <p:spPr>
          <a:xfrm>
            <a:off x="2693377" y="2898682"/>
            <a:ext cx="8118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Dutasteriid</a:t>
            </a:r>
            <a:endParaRPr lang="en-GB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9AAC2F-9B27-86AD-DA76-D125374068EE}"/>
              </a:ext>
            </a:extLst>
          </p:cNvPr>
          <p:cNvSpPr txBox="1"/>
          <p:nvPr/>
        </p:nvSpPr>
        <p:spPr>
          <a:xfrm>
            <a:off x="5757495" y="2279726"/>
            <a:ext cx="9642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Abirateroon</a:t>
            </a:r>
            <a:r>
              <a:rPr lang="en-GB" sz="1100" dirty="0"/>
              <a:t>          </a:t>
            </a:r>
          </a:p>
          <a:p>
            <a:r>
              <a:rPr lang="en-GB" sz="11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9534E-40B1-0C1D-AD4C-AB19122F64DF}"/>
              </a:ext>
            </a:extLst>
          </p:cNvPr>
          <p:cNvSpPr txBox="1"/>
          <p:nvPr/>
        </p:nvSpPr>
        <p:spPr>
          <a:xfrm>
            <a:off x="7754814" y="3643434"/>
            <a:ext cx="11488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/>
              <a:t>Antiandrogeenid</a:t>
            </a:r>
            <a:endParaRPr lang="en-GB" sz="11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4C1C5DE-1432-DAB9-A92C-AD1CDD56B330}"/>
                  </a:ext>
                </a:extLst>
              </p14:cNvPr>
              <p14:cNvContentPartPr/>
              <p14:nvPr/>
            </p14:nvContentPartPr>
            <p14:xfrm>
              <a:off x="2891298" y="1278138"/>
              <a:ext cx="981720" cy="514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4C1C5DE-1432-DAB9-A92C-AD1CDD56B3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7298" y="1170498"/>
                <a:ext cx="1089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A749F57-B52E-C741-D252-81CC61B64919}"/>
                  </a:ext>
                </a:extLst>
              </p14:cNvPr>
              <p14:cNvContentPartPr/>
              <p14:nvPr/>
            </p14:nvContentPartPr>
            <p14:xfrm>
              <a:off x="5928618" y="2415738"/>
              <a:ext cx="621000" cy="21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A749F57-B52E-C741-D252-81CC61B649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4978" y="2308098"/>
                <a:ext cx="728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206FD7-78E5-D08E-0A4D-2401A9399A08}"/>
                  </a:ext>
                </a:extLst>
              </p14:cNvPr>
              <p14:cNvContentPartPr/>
              <p14:nvPr/>
            </p14:nvContentPartPr>
            <p14:xfrm>
              <a:off x="7888458" y="3811098"/>
              <a:ext cx="907920" cy="15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206FD7-78E5-D08E-0A4D-2401A9399A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4458" y="3703458"/>
                <a:ext cx="101556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90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Kirurgiline</a:t>
            </a:r>
            <a:r>
              <a:rPr lang="en-GB" dirty="0"/>
              <a:t> </a:t>
            </a:r>
            <a:r>
              <a:rPr lang="en-GB" dirty="0" err="1"/>
              <a:t>kastratsioon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Mõlema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munandi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kirurgiline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eemaldamine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endParaRPr lang="en-GB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Võib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olla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seotud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oluliselt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väiksema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südame-veresoonkonna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haiguste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riskiga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r>
              <a:rPr lang="en-GB" dirty="0" err="1">
                <a:solidFill>
                  <a:srgbClr val="0D0D0D"/>
                </a:solidFill>
                <a:latin typeface="Söhne"/>
              </a:rPr>
              <a:t>Pöördumatu</a:t>
            </a:r>
            <a:endParaRPr lang="en-GB" dirty="0">
              <a:solidFill>
                <a:srgbClr val="0D0D0D"/>
              </a:solidFill>
              <a:latin typeface="Söhne"/>
            </a:endParaRPr>
          </a:p>
          <a:p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Kirurgilise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sekkumisega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kaasnevad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esteetilised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ja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psühholoogilised</a:t>
            </a:r>
            <a:r>
              <a:rPr lang="en-GB" b="0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u="none" strike="noStrike" dirty="0" err="1">
                <a:solidFill>
                  <a:srgbClr val="0D0D0D"/>
                </a:solidFill>
                <a:effectLst/>
                <a:latin typeface="Söhne"/>
              </a:rPr>
              <a:t>tagajärjed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114610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LHRH </a:t>
            </a:r>
            <a:r>
              <a:rPr lang="en-GB" dirty="0" err="1"/>
              <a:t>agonistid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effectLst/>
              </a:rPr>
              <a:t>Leuproreliin</a:t>
            </a:r>
            <a:r>
              <a:rPr lang="en-GB" b="1" dirty="0">
                <a:effectLst/>
              </a:rPr>
              <a:t>/</a:t>
            </a:r>
            <a:r>
              <a:rPr lang="en-GB" b="1" dirty="0" err="1">
                <a:effectLst/>
              </a:rPr>
              <a:t>leuproliid</a:t>
            </a:r>
            <a:r>
              <a:rPr lang="en-GB" b="1" dirty="0">
                <a:effectLst/>
              </a:rPr>
              <a:t>, </a:t>
            </a:r>
            <a:r>
              <a:rPr lang="en-GB" b="1" dirty="0" err="1">
                <a:effectLst/>
              </a:rPr>
              <a:t>busereliin</a:t>
            </a:r>
            <a:r>
              <a:rPr lang="en-GB" b="1" dirty="0">
                <a:effectLst/>
              </a:rPr>
              <a:t>, </a:t>
            </a:r>
            <a:r>
              <a:rPr lang="en-GB" b="1" dirty="0" err="1">
                <a:effectLst/>
              </a:rPr>
              <a:t>gosereliin</a:t>
            </a:r>
            <a:r>
              <a:rPr lang="en-GB" b="1" dirty="0">
                <a:effectLst/>
              </a:rPr>
              <a:t>, </a:t>
            </a:r>
            <a:r>
              <a:rPr lang="en-GB" b="1" dirty="0" err="1">
                <a:effectLst/>
              </a:rPr>
              <a:t>triptoreliin</a:t>
            </a:r>
            <a:endParaRPr lang="en-GB" b="1" dirty="0">
              <a:effectLst/>
            </a:endParaRPr>
          </a:p>
          <a:p>
            <a:endParaRPr lang="en-GB" dirty="0"/>
          </a:p>
          <a:p>
            <a:r>
              <a:rPr lang="en-GB" dirty="0" err="1"/>
              <a:t>Langetavad</a:t>
            </a:r>
            <a:r>
              <a:rPr lang="en-GB" dirty="0"/>
              <a:t> </a:t>
            </a:r>
            <a:r>
              <a:rPr lang="en-GB" dirty="0" err="1"/>
              <a:t>testosterooni</a:t>
            </a:r>
            <a:r>
              <a:rPr lang="en-GB" dirty="0"/>
              <a:t>  &lt; 1.7 nmol/L 4-6 </a:t>
            </a:r>
            <a:r>
              <a:rPr lang="en-GB" dirty="0" err="1"/>
              <a:t>nädalaga</a:t>
            </a:r>
            <a:endParaRPr lang="en-GB" dirty="0"/>
          </a:p>
          <a:p>
            <a:r>
              <a:rPr lang="en-GB" dirty="0" err="1"/>
              <a:t>Eelneb</a:t>
            </a:r>
            <a:r>
              <a:rPr lang="en-GB" dirty="0"/>
              <a:t> </a:t>
            </a:r>
            <a:r>
              <a:rPr lang="en-GB" dirty="0" err="1"/>
              <a:t>testosterooni</a:t>
            </a:r>
            <a:r>
              <a:rPr lang="en-GB" dirty="0"/>
              <a:t> “</a:t>
            </a:r>
            <a:r>
              <a:rPr lang="en-GB" dirty="0" err="1"/>
              <a:t>plahvatus</a:t>
            </a:r>
            <a:r>
              <a:rPr lang="en-GB" dirty="0"/>
              <a:t>”</a:t>
            </a:r>
          </a:p>
          <a:p>
            <a:r>
              <a:rPr lang="en-GB" dirty="0" err="1"/>
              <a:t>Kõrvalmõjud</a:t>
            </a:r>
            <a:r>
              <a:rPr lang="en-GB" dirty="0"/>
              <a:t>: </a:t>
            </a:r>
            <a:r>
              <a:rPr lang="en-GB" dirty="0" err="1"/>
              <a:t>kuumahood</a:t>
            </a:r>
            <a:r>
              <a:rPr lang="en-GB" dirty="0"/>
              <a:t>, </a:t>
            </a:r>
            <a:r>
              <a:rPr lang="en-GB" dirty="0" err="1"/>
              <a:t>väsimus</a:t>
            </a:r>
            <a:r>
              <a:rPr lang="en-GB" dirty="0"/>
              <a:t>, </a:t>
            </a:r>
            <a:r>
              <a:rPr lang="en-GB" dirty="0" err="1"/>
              <a:t>erektsioonihäire</a:t>
            </a:r>
            <a:r>
              <a:rPr lang="en-GB" dirty="0"/>
              <a:t>, </a:t>
            </a:r>
            <a:r>
              <a:rPr lang="en-GB" dirty="0" err="1"/>
              <a:t>testiste</a:t>
            </a:r>
            <a:r>
              <a:rPr lang="en-GB" dirty="0"/>
              <a:t> </a:t>
            </a:r>
            <a:r>
              <a:rPr lang="en-GB" dirty="0" err="1"/>
              <a:t>atroofia</a:t>
            </a:r>
            <a:r>
              <a:rPr lang="en-GB" dirty="0"/>
              <a:t>, </a:t>
            </a:r>
            <a:r>
              <a:rPr lang="en-GB" dirty="0" err="1"/>
              <a:t>kognitiivse</a:t>
            </a:r>
            <a:r>
              <a:rPr lang="en-GB" dirty="0"/>
              <a:t> </a:t>
            </a:r>
            <a:r>
              <a:rPr lang="en-GB" dirty="0" err="1"/>
              <a:t>funktsiooni</a:t>
            </a:r>
            <a:r>
              <a:rPr lang="en-GB" dirty="0"/>
              <a:t> </a:t>
            </a:r>
            <a:r>
              <a:rPr lang="en-GB" dirty="0" err="1"/>
              <a:t>langus</a:t>
            </a:r>
            <a:r>
              <a:rPr lang="en-GB" dirty="0"/>
              <a:t>, </a:t>
            </a:r>
            <a:r>
              <a:rPr lang="en-GB" dirty="0" err="1"/>
              <a:t>kõrgem</a:t>
            </a:r>
            <a:r>
              <a:rPr lang="en-GB" dirty="0"/>
              <a:t> </a:t>
            </a:r>
            <a:r>
              <a:rPr lang="en-GB" dirty="0" err="1"/>
              <a:t>metaboolse</a:t>
            </a:r>
            <a:r>
              <a:rPr lang="en-GB" dirty="0"/>
              <a:t> </a:t>
            </a:r>
            <a:r>
              <a:rPr lang="en-GB" dirty="0" err="1"/>
              <a:t>sündroomi</a:t>
            </a:r>
            <a:r>
              <a:rPr lang="en-GB" dirty="0"/>
              <a:t> risk, </a:t>
            </a:r>
            <a:r>
              <a:rPr lang="en-GB" dirty="0" err="1"/>
              <a:t>kõrgem</a:t>
            </a:r>
            <a:r>
              <a:rPr lang="en-GB" dirty="0"/>
              <a:t> </a:t>
            </a:r>
            <a:r>
              <a:rPr lang="en-GB" dirty="0" err="1"/>
              <a:t>südame-veresoonkonna</a:t>
            </a:r>
            <a:r>
              <a:rPr lang="en-GB" dirty="0"/>
              <a:t> </a:t>
            </a:r>
            <a:r>
              <a:rPr lang="en-GB" dirty="0" err="1"/>
              <a:t>haiguste</a:t>
            </a:r>
            <a:r>
              <a:rPr lang="en-GB" dirty="0"/>
              <a:t> risk, </a:t>
            </a:r>
            <a:r>
              <a:rPr lang="en-GB" dirty="0" err="1"/>
              <a:t>luutiheduse</a:t>
            </a:r>
            <a:r>
              <a:rPr lang="en-GB" dirty="0"/>
              <a:t> </a:t>
            </a:r>
            <a:r>
              <a:rPr lang="en-GB" dirty="0" err="1"/>
              <a:t>langus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4356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D66C-021F-2FE1-ADD7-65C04A04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LHRH </a:t>
            </a:r>
            <a:r>
              <a:rPr lang="en-GB" dirty="0" err="1"/>
              <a:t>antagonistid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0261-2C36-EE7A-A9F0-3677CD036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Degareliks</a:t>
            </a:r>
            <a:r>
              <a:rPr lang="en-GB" b="1" dirty="0"/>
              <a:t> (s/c), </a:t>
            </a:r>
            <a:r>
              <a:rPr lang="en-GB" b="1" dirty="0" err="1"/>
              <a:t>abareliks</a:t>
            </a:r>
            <a:r>
              <a:rPr lang="en-GB" b="1" dirty="0"/>
              <a:t>, </a:t>
            </a:r>
            <a:r>
              <a:rPr lang="en-GB" b="1" dirty="0" err="1"/>
              <a:t>relugoliks</a:t>
            </a:r>
            <a:r>
              <a:rPr lang="en-GB" b="1" dirty="0"/>
              <a:t> (p/o)</a:t>
            </a:r>
          </a:p>
          <a:p>
            <a:endParaRPr lang="en-GB" dirty="0"/>
          </a:p>
          <a:p>
            <a:r>
              <a:rPr lang="en-GB" dirty="0" err="1"/>
              <a:t>Saavutavad</a:t>
            </a:r>
            <a:r>
              <a:rPr lang="en-GB" dirty="0"/>
              <a:t> </a:t>
            </a:r>
            <a:r>
              <a:rPr lang="en-GB" dirty="0" err="1"/>
              <a:t>kastratsioonitaset</a:t>
            </a:r>
            <a:r>
              <a:rPr lang="en-GB" dirty="0"/>
              <a:t> 2-3 </a:t>
            </a:r>
            <a:r>
              <a:rPr lang="en-GB" dirty="0" err="1"/>
              <a:t>päevaga</a:t>
            </a:r>
            <a:endParaRPr lang="en-GB" dirty="0"/>
          </a:p>
          <a:p>
            <a:r>
              <a:rPr lang="en-GB" dirty="0" err="1"/>
              <a:t>Väldivad</a:t>
            </a:r>
            <a:r>
              <a:rPr lang="en-GB" dirty="0"/>
              <a:t> </a:t>
            </a:r>
            <a:r>
              <a:rPr lang="en-GB" dirty="0" err="1"/>
              <a:t>testosterooni</a:t>
            </a:r>
            <a:r>
              <a:rPr lang="en-GB" dirty="0"/>
              <a:t> “</a:t>
            </a:r>
            <a:r>
              <a:rPr lang="en-GB" dirty="0" err="1"/>
              <a:t>plahvatuse</a:t>
            </a:r>
            <a:r>
              <a:rPr lang="en-GB" dirty="0"/>
              <a:t>” </a:t>
            </a:r>
            <a:r>
              <a:rPr lang="en-GB" dirty="0" err="1"/>
              <a:t>seisundit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Kõrvalmõjud</a:t>
            </a:r>
            <a:r>
              <a:rPr lang="en-GB" dirty="0"/>
              <a:t> on </a:t>
            </a:r>
            <a:r>
              <a:rPr lang="en-GB" dirty="0" err="1"/>
              <a:t>samad</a:t>
            </a:r>
            <a:r>
              <a:rPr lang="en-GB" dirty="0"/>
              <a:t>, </a:t>
            </a:r>
            <a:r>
              <a:rPr lang="en-GB" dirty="0" err="1"/>
              <a:t>võib</a:t>
            </a:r>
            <a:r>
              <a:rPr lang="en-GB" dirty="0"/>
              <a:t> olla </a:t>
            </a:r>
            <a:r>
              <a:rPr lang="en-GB" dirty="0" err="1"/>
              <a:t>natuke</a:t>
            </a:r>
            <a:r>
              <a:rPr lang="en-GB" dirty="0"/>
              <a:t> </a:t>
            </a:r>
            <a:r>
              <a:rPr lang="en-GB" dirty="0" err="1"/>
              <a:t>väiksema</a:t>
            </a:r>
            <a:r>
              <a:rPr lang="en-GB" dirty="0"/>
              <a:t> </a:t>
            </a:r>
            <a:r>
              <a:rPr lang="en-GB" dirty="0" err="1"/>
              <a:t>südame-veresoonkonna</a:t>
            </a:r>
            <a:r>
              <a:rPr lang="en-GB" dirty="0"/>
              <a:t> </a:t>
            </a:r>
            <a:r>
              <a:rPr lang="en-GB" dirty="0" err="1"/>
              <a:t>riskiga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6DC9F-D7C6-2BB4-C4DB-7D002175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5955459"/>
            <a:ext cx="3525776" cy="71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7AE55-B8F4-DB3E-F0EA-A57E628C04AA}"/>
              </a:ext>
            </a:extLst>
          </p:cNvPr>
          <p:cNvSpPr txBox="1"/>
          <p:nvPr/>
        </p:nvSpPr>
        <p:spPr>
          <a:xfrm>
            <a:off x="9293629" y="6237985"/>
            <a:ext cx="2060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14.02.2024, Tallinn</a:t>
            </a:r>
          </a:p>
        </p:txBody>
      </p:sp>
    </p:spTree>
    <p:extLst>
      <p:ext uri="{BB962C8B-B14F-4D97-AF65-F5344CB8AC3E}">
        <p14:creationId xmlns:p14="http://schemas.microsoft.com/office/powerpoint/2010/main" val="34139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1132</Words>
  <Application>Microsoft Macintosh PowerPoint</Application>
  <PresentationFormat>Widescreen</PresentationFormat>
  <Paragraphs>192</Paragraphs>
  <Slides>20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Söhne</vt:lpstr>
      <vt:lpstr>Office Theme</vt:lpstr>
      <vt:lpstr>Hormoonravi  eesnäärmevähi käsitluses</vt:lpstr>
      <vt:lpstr>Meessuguhormoonid</vt:lpstr>
      <vt:lpstr>Eesnäärmevähk ja meessuguhormoonid</vt:lpstr>
      <vt:lpstr>Terminid</vt:lpstr>
      <vt:lpstr>Ajalugu</vt:lpstr>
      <vt:lpstr>PowerPoint Presentation</vt:lpstr>
      <vt:lpstr>Kirurgiline kastratsioon</vt:lpstr>
      <vt:lpstr>LHRH agonistid</vt:lpstr>
      <vt:lpstr>LHRH antagonistid</vt:lpstr>
      <vt:lpstr>Antiandrogeenid</vt:lpstr>
      <vt:lpstr>Uue põlvkonna antiandrogeenid</vt:lpstr>
      <vt:lpstr>Androgeen-telje inhibiitorid</vt:lpstr>
      <vt:lpstr>Eesnäärmevähi etapid</vt:lpstr>
      <vt:lpstr>Hormoonravi kõrvalmõjud</vt:lpstr>
      <vt:lpstr>Mida saab ise teha? (1)</vt:lpstr>
      <vt:lpstr>Mida saab ise teha? (2)</vt:lpstr>
      <vt:lpstr>Õhtusöögi näide (FeelPlus.com)</vt:lpstr>
      <vt:lpstr>Mida saab ise teha? (3)</vt:lpstr>
      <vt:lpstr>Infomaterjalid</vt:lpstr>
      <vt:lpstr>Küsimused?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Hormoonravi  eesnäärmevähi käsitluses</dc:title>
  <dc:creator>Aleksandra Rautio</dc:creator>
  <cp:lastModifiedBy>Aleksandra Rautio</cp:lastModifiedBy>
  <cp:revision>4</cp:revision>
  <dcterms:created xsi:type="dcterms:W3CDTF">2024-02-10T11:53:22Z</dcterms:created>
  <dcterms:modified xsi:type="dcterms:W3CDTF">2024-02-12T20:43:40Z</dcterms:modified>
</cp:coreProperties>
</file>